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Hanken Grotesk"/>
      <p:regular r:id="rId34"/>
      <p:bold r:id="rId35"/>
      <p:italic r:id="rId36"/>
      <p:boldItalic r:id="rId37"/>
    </p:embeddedFont>
    <p:embeddedFont>
      <p:font typeface="Anaheim"/>
      <p:regular r:id="rId38"/>
      <p:bold r:id="rId39"/>
    </p:embeddedFont>
    <p:embeddedFont>
      <p:font typeface="Cairo"/>
      <p:regular r:id="rId40"/>
      <p:bold r:id="rId41"/>
    </p:embeddedFont>
    <p:embeddedFont>
      <p:font typeface="Space Grotesk Medium"/>
      <p:regular r:id="rId42"/>
      <p:bold r:id="rId43"/>
    </p:embeddedFont>
    <p:embeddedFont>
      <p:font typeface="PT Sans"/>
      <p:regular r:id="rId44"/>
      <p:bold r:id="rId45"/>
      <p:italic r:id="rId46"/>
      <p:boldItalic r:id="rId47"/>
    </p:embeddedFont>
    <p:embeddedFont>
      <p:font typeface="Space Grotesk"/>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iro-regular.fntdata"/><Relationship Id="rId42" Type="http://schemas.openxmlformats.org/officeDocument/2006/relationships/font" Target="fonts/SpaceGroteskMedium-regular.fntdata"/><Relationship Id="rId41" Type="http://schemas.openxmlformats.org/officeDocument/2006/relationships/font" Target="fonts/Cairo-bold.fntdata"/><Relationship Id="rId44" Type="http://schemas.openxmlformats.org/officeDocument/2006/relationships/font" Target="fonts/PTSans-regular.fntdata"/><Relationship Id="rId43" Type="http://schemas.openxmlformats.org/officeDocument/2006/relationships/font" Target="fonts/SpaceGroteskMedium-bold.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paceGrotesk-regular.fntdata"/><Relationship Id="rId47" Type="http://schemas.openxmlformats.org/officeDocument/2006/relationships/font" Target="fonts/PTSans-boldItalic.fntdata"/><Relationship Id="rId49" Type="http://schemas.openxmlformats.org/officeDocument/2006/relationships/font" Target="fonts/SpaceGrotesk-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HankenGrotesk-bold.fntdata"/><Relationship Id="rId34" Type="http://schemas.openxmlformats.org/officeDocument/2006/relationships/font" Target="fonts/HankenGrotesk-regular.fntdata"/><Relationship Id="rId37" Type="http://schemas.openxmlformats.org/officeDocument/2006/relationships/font" Target="fonts/HankenGrotesk-boldItalic.fntdata"/><Relationship Id="rId36" Type="http://schemas.openxmlformats.org/officeDocument/2006/relationships/font" Target="fonts/HankenGrotesk-italic.fntdata"/><Relationship Id="rId39" Type="http://schemas.openxmlformats.org/officeDocument/2006/relationships/font" Target="fonts/Anaheim-bold.fntdata"/><Relationship Id="rId38" Type="http://schemas.openxmlformats.org/officeDocument/2006/relationships/font" Target="fonts/Anahei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Raleway-regular.fntdata"/><Relationship Id="rId25" Type="http://schemas.openxmlformats.org/officeDocument/2006/relationships/slide" Target="slides/slide21.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199a36d6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199a36d6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199a36d6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199a36d6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3199a36d6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3199a36d6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99a36d6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199a36d6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2d3c843c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32d3c843c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32d3c843c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32d3c843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3199a36d6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3199a36d6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32328b965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32328b965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2328b965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2328b965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32328b96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32328b96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199a36d66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199a36d66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199a36d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199a36d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199a36d6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199a36d6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199a36d6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199a36d6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3199a36d6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3199a36d6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199a36d6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199a36d6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2205375"/>
            <a:ext cx="5257800" cy="161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885650"/>
            <a:ext cx="3690600" cy="4686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p11"/>
          <p:cNvSpPr txBox="1"/>
          <p:nvPr>
            <p:ph hasCustomPrompt="1" type="title"/>
          </p:nvPr>
        </p:nvSpPr>
        <p:spPr>
          <a:xfrm>
            <a:off x="4076350" y="2296400"/>
            <a:ext cx="3843300" cy="10851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p:nvPr>
            <p:ph idx="1" type="subTitle"/>
          </p:nvPr>
        </p:nvSpPr>
        <p:spPr>
          <a:xfrm>
            <a:off x="4076350" y="3426700"/>
            <a:ext cx="38433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 name="Shape 90"/>
        <p:cNvGrpSpPr/>
        <p:nvPr/>
      </p:nvGrpSpPr>
      <p:grpSpPr>
        <a:xfrm>
          <a:off x="0" y="0"/>
          <a:ext cx="0" cy="0"/>
          <a:chOff x="0" y="0"/>
          <a:chExt cx="0" cy="0"/>
        </a:xfrm>
      </p:grpSpPr>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 name="Google Shape;92;p13"/>
          <p:cNvSpPr txBox="1"/>
          <p:nvPr>
            <p:ph hasCustomPrompt="1" idx="2" type="title"/>
          </p:nvPr>
        </p:nvSpPr>
        <p:spPr>
          <a:xfrm>
            <a:off x="720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3" type="title"/>
          </p:nvPr>
        </p:nvSpPr>
        <p:spPr>
          <a:xfrm>
            <a:off x="720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hasCustomPrompt="1" idx="4" type="title"/>
          </p:nvPr>
        </p:nvSpPr>
        <p:spPr>
          <a:xfrm>
            <a:off x="3306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5" type="title"/>
          </p:nvPr>
        </p:nvSpPr>
        <p:spPr>
          <a:xfrm>
            <a:off x="3306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6" type="title"/>
          </p:nvPr>
        </p:nvSpPr>
        <p:spPr>
          <a:xfrm>
            <a:off x="5892000" y="1480883"/>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7" type="title"/>
          </p:nvPr>
        </p:nvSpPr>
        <p:spPr>
          <a:xfrm>
            <a:off x="5892000" y="2990491"/>
            <a:ext cx="734700" cy="4476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idx="1" type="subTitle"/>
          </p:nvPr>
        </p:nvSpPr>
        <p:spPr>
          <a:xfrm>
            <a:off x="720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306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5892000" y="2026450"/>
            <a:ext cx="2532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720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306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5892000" y="3544900"/>
            <a:ext cx="2532000" cy="4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flipH="1" rot="-10539848">
            <a:off x="6108563" y="4049075"/>
            <a:ext cx="4573901" cy="3479217"/>
            <a:chOff x="1522650" y="1117750"/>
            <a:chExt cx="4574075" cy="3479350"/>
          </a:xfrm>
        </p:grpSpPr>
        <p:sp>
          <p:nvSpPr>
            <p:cNvPr id="108" name="Google Shape;108;p13"/>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18"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flipH="1" rot="-10539848">
            <a:off x="6108563" y="4049075"/>
            <a:ext cx="4573901" cy="3479217"/>
            <a:chOff x="1522650" y="1117750"/>
            <a:chExt cx="4574075" cy="3479350"/>
          </a:xfrm>
        </p:grpSpPr>
        <p:sp>
          <p:nvSpPr>
            <p:cNvPr id="123" name="Google Shape;123;p1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type="title"/>
          </p:nvPr>
        </p:nvSpPr>
        <p:spPr>
          <a:xfrm>
            <a:off x="3889175" y="100005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5"/>
          <p:cNvSpPr txBox="1"/>
          <p:nvPr>
            <p:ph idx="1" type="subTitle"/>
          </p:nvPr>
        </p:nvSpPr>
        <p:spPr>
          <a:xfrm>
            <a:off x="3889175" y="2131950"/>
            <a:ext cx="4185300" cy="20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27"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6"/>
          <p:cNvSpPr txBox="1"/>
          <p:nvPr>
            <p:ph type="title"/>
          </p:nvPr>
        </p:nvSpPr>
        <p:spPr>
          <a:xfrm>
            <a:off x="713225" y="707075"/>
            <a:ext cx="2345400" cy="974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 name="Google Shape;135;p16"/>
          <p:cNvSpPr txBox="1"/>
          <p:nvPr>
            <p:ph idx="1" type="subTitle"/>
          </p:nvPr>
        </p:nvSpPr>
        <p:spPr>
          <a:xfrm>
            <a:off x="713225" y="1606775"/>
            <a:ext cx="2345400" cy="112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6"/>
          <p:cNvSpPr/>
          <p:nvPr>
            <p:ph idx="2" type="pic"/>
          </p:nvPr>
        </p:nvSpPr>
        <p:spPr>
          <a:xfrm>
            <a:off x="5588500" y="539500"/>
            <a:ext cx="2801100" cy="4064700"/>
          </a:xfrm>
          <a:prstGeom prst="roundRect">
            <a:avLst>
              <a:gd fmla="val 16667" name="adj"/>
            </a:avLst>
          </a:prstGeom>
          <a:noFill/>
          <a:ln>
            <a:noFill/>
          </a:ln>
        </p:spPr>
      </p:sp>
      <p:sp>
        <p:nvSpPr>
          <p:cNvPr id="137" name="Google Shape;137;p16"/>
          <p:cNvSpPr/>
          <p:nvPr>
            <p:ph idx="3" type="pic"/>
          </p:nvPr>
        </p:nvSpPr>
        <p:spPr>
          <a:xfrm>
            <a:off x="3171450" y="539500"/>
            <a:ext cx="2304300" cy="2285700"/>
          </a:xfrm>
          <a:prstGeom prst="roundRect">
            <a:avLst>
              <a:gd fmla="val 16667" name="adj"/>
            </a:avLst>
          </a:prstGeom>
          <a:noFill/>
          <a:ln>
            <a:noFill/>
          </a:ln>
        </p:spPr>
      </p:sp>
      <p:sp>
        <p:nvSpPr>
          <p:cNvPr id="138" name="Google Shape;138;p16"/>
          <p:cNvSpPr/>
          <p:nvPr>
            <p:ph idx="4" type="pic"/>
          </p:nvPr>
        </p:nvSpPr>
        <p:spPr>
          <a:xfrm>
            <a:off x="3171450" y="2953775"/>
            <a:ext cx="2304300" cy="1650300"/>
          </a:xfrm>
          <a:prstGeom prst="roundRect">
            <a:avLst>
              <a:gd fmla="val 16667" name="adj"/>
            </a:avLst>
          </a:prstGeom>
          <a:noFill/>
          <a:ln>
            <a:noFill/>
          </a:ln>
        </p:spPr>
      </p:sp>
      <p:sp>
        <p:nvSpPr>
          <p:cNvPr id="139" name="Google Shape;139;p16"/>
          <p:cNvSpPr/>
          <p:nvPr>
            <p:ph idx="5" type="pic"/>
          </p:nvPr>
        </p:nvSpPr>
        <p:spPr>
          <a:xfrm>
            <a:off x="754400" y="2953775"/>
            <a:ext cx="2304300" cy="16503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40"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flipH="1" rot="-10539848">
            <a:off x="6108563" y="4049075"/>
            <a:ext cx="4573901" cy="3479217"/>
            <a:chOff x="1522650" y="1117750"/>
            <a:chExt cx="4574075" cy="3479350"/>
          </a:xfrm>
        </p:grpSpPr>
        <p:sp>
          <p:nvSpPr>
            <p:cNvPr id="145" name="Google Shape;145;p1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8" name="Google Shape;148;p17"/>
          <p:cNvSpPr txBox="1"/>
          <p:nvPr>
            <p:ph idx="1" type="subTitle"/>
          </p:nvPr>
        </p:nvSpPr>
        <p:spPr>
          <a:xfrm>
            <a:off x="719975" y="1164450"/>
            <a:ext cx="3748800" cy="1188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3">
    <p:spTree>
      <p:nvGrpSpPr>
        <p:cNvPr id="149"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8"/>
          <p:cNvSpPr txBox="1"/>
          <p:nvPr>
            <p:ph idx="1" type="subTitle"/>
          </p:nvPr>
        </p:nvSpPr>
        <p:spPr>
          <a:xfrm>
            <a:off x="719975" y="1393800"/>
            <a:ext cx="5015400" cy="2203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157" name="Google Shape;15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8"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865525"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2" type="subTitle"/>
          </p:nvPr>
        </p:nvSpPr>
        <p:spPr>
          <a:xfrm>
            <a:off x="3433873"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3" type="subTitle"/>
          </p:nvPr>
        </p:nvSpPr>
        <p:spPr>
          <a:xfrm>
            <a:off x="6002228" y="2741725"/>
            <a:ext cx="2189400" cy="18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9"/>
          <p:cNvSpPr txBox="1"/>
          <p:nvPr>
            <p:ph idx="4" type="subTitle"/>
          </p:nvPr>
        </p:nvSpPr>
        <p:spPr>
          <a:xfrm>
            <a:off x="865525"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0" name="Google Shape;170;p19"/>
          <p:cNvSpPr txBox="1"/>
          <p:nvPr>
            <p:ph idx="5" type="subTitle"/>
          </p:nvPr>
        </p:nvSpPr>
        <p:spPr>
          <a:xfrm>
            <a:off x="3433878"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1" name="Google Shape;171;p19"/>
          <p:cNvSpPr txBox="1"/>
          <p:nvPr>
            <p:ph idx="6" type="subTitle"/>
          </p:nvPr>
        </p:nvSpPr>
        <p:spPr>
          <a:xfrm>
            <a:off x="6002231" y="2046500"/>
            <a:ext cx="2189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2"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flipH="1" rot="-10539848">
            <a:off x="6108563" y="4049075"/>
            <a:ext cx="4573901" cy="3479217"/>
            <a:chOff x="1522650" y="1117750"/>
            <a:chExt cx="4574075" cy="3479350"/>
          </a:xfrm>
        </p:grpSpPr>
        <p:sp>
          <p:nvSpPr>
            <p:cNvPr id="177" name="Google Shape;177;p2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0"/>
          <p:cNvSpPr txBox="1"/>
          <p:nvPr>
            <p:ph idx="1" type="subTitle"/>
          </p:nvPr>
        </p:nvSpPr>
        <p:spPr>
          <a:xfrm>
            <a:off x="1225674"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0"/>
          <p:cNvSpPr txBox="1"/>
          <p:nvPr>
            <p:ph idx="2" type="subTitle"/>
          </p:nvPr>
        </p:nvSpPr>
        <p:spPr>
          <a:xfrm>
            <a:off x="5052125" y="1659425"/>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0"/>
          <p:cNvSpPr txBox="1"/>
          <p:nvPr>
            <p:ph idx="3" type="subTitle"/>
          </p:nvPr>
        </p:nvSpPr>
        <p:spPr>
          <a:xfrm>
            <a:off x="1225674"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4" type="subTitle"/>
          </p:nvPr>
        </p:nvSpPr>
        <p:spPr>
          <a:xfrm>
            <a:off x="5052125" y="3320000"/>
            <a:ext cx="32187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5" type="subTitle"/>
          </p:nvPr>
        </p:nvSpPr>
        <p:spPr>
          <a:xfrm>
            <a:off x="1225675"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0"/>
          <p:cNvSpPr txBox="1"/>
          <p:nvPr>
            <p:ph idx="6" type="subTitle"/>
          </p:nvPr>
        </p:nvSpPr>
        <p:spPr>
          <a:xfrm>
            <a:off x="1225675"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0"/>
          <p:cNvSpPr txBox="1"/>
          <p:nvPr>
            <p:ph idx="7" type="subTitle"/>
          </p:nvPr>
        </p:nvSpPr>
        <p:spPr>
          <a:xfrm>
            <a:off x="5052099" y="13316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0"/>
          <p:cNvSpPr txBox="1"/>
          <p:nvPr>
            <p:ph idx="8" type="subTitle"/>
          </p:nvPr>
        </p:nvSpPr>
        <p:spPr>
          <a:xfrm>
            <a:off x="5052099" y="2992275"/>
            <a:ext cx="3218700" cy="41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047175" y="2388500"/>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4047175" y="1438750"/>
            <a:ext cx="1230300" cy="8814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 name="Google Shape;196;p21"/>
          <p:cNvSpPr txBox="1"/>
          <p:nvPr>
            <p:ph idx="1" type="subTitle"/>
          </p:nvPr>
        </p:nvSpPr>
        <p:spPr>
          <a:xfrm>
            <a:off x="11620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1"/>
          <p:cNvSpPr txBox="1"/>
          <p:nvPr>
            <p:ph idx="2" type="subTitle"/>
          </p:nvPr>
        </p:nvSpPr>
        <p:spPr>
          <a:xfrm>
            <a:off x="3782975" y="1656925"/>
            <a:ext cx="1972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21"/>
          <p:cNvSpPr txBox="1"/>
          <p:nvPr>
            <p:ph idx="3" type="subTitle"/>
          </p:nvPr>
        </p:nvSpPr>
        <p:spPr>
          <a:xfrm>
            <a:off x="11620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21"/>
          <p:cNvSpPr txBox="1"/>
          <p:nvPr>
            <p:ph idx="4" type="subTitle"/>
          </p:nvPr>
        </p:nvSpPr>
        <p:spPr>
          <a:xfrm>
            <a:off x="378297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21"/>
          <p:cNvSpPr txBox="1"/>
          <p:nvPr>
            <p:ph idx="5" type="subTitle"/>
          </p:nvPr>
        </p:nvSpPr>
        <p:spPr>
          <a:xfrm>
            <a:off x="6403925" y="1656927"/>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21"/>
          <p:cNvSpPr txBox="1"/>
          <p:nvPr>
            <p:ph idx="6" type="subTitle"/>
          </p:nvPr>
        </p:nvSpPr>
        <p:spPr>
          <a:xfrm>
            <a:off x="6403925" y="3387221"/>
            <a:ext cx="19752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1"/>
          <p:cNvSpPr txBox="1"/>
          <p:nvPr>
            <p:ph idx="7" type="subTitle"/>
          </p:nvPr>
        </p:nvSpPr>
        <p:spPr>
          <a:xfrm>
            <a:off x="1162025" y="1359241"/>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3" name="Google Shape;203;p21"/>
          <p:cNvSpPr txBox="1"/>
          <p:nvPr>
            <p:ph idx="8" type="subTitle"/>
          </p:nvPr>
        </p:nvSpPr>
        <p:spPr>
          <a:xfrm>
            <a:off x="3782975" y="1359241"/>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4" name="Google Shape;204;p21"/>
          <p:cNvSpPr txBox="1"/>
          <p:nvPr>
            <p:ph idx="9" type="subTitle"/>
          </p:nvPr>
        </p:nvSpPr>
        <p:spPr>
          <a:xfrm>
            <a:off x="6403925" y="1359241"/>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5" name="Google Shape;205;p21"/>
          <p:cNvSpPr txBox="1"/>
          <p:nvPr>
            <p:ph idx="13" type="subTitle"/>
          </p:nvPr>
        </p:nvSpPr>
        <p:spPr>
          <a:xfrm>
            <a:off x="1162025" y="3086317"/>
            <a:ext cx="1975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21"/>
          <p:cNvSpPr txBox="1"/>
          <p:nvPr>
            <p:ph idx="14" type="subTitle"/>
          </p:nvPr>
        </p:nvSpPr>
        <p:spPr>
          <a:xfrm>
            <a:off x="3782975" y="3086317"/>
            <a:ext cx="1972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21"/>
          <p:cNvSpPr txBox="1"/>
          <p:nvPr>
            <p:ph idx="15" type="subTitle"/>
          </p:nvPr>
        </p:nvSpPr>
        <p:spPr>
          <a:xfrm>
            <a:off x="6403925" y="3086317"/>
            <a:ext cx="1972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8" name="Shape 208"/>
        <p:cNvGrpSpPr/>
        <p:nvPr/>
      </p:nvGrpSpPr>
      <p:grpSpPr>
        <a:xfrm>
          <a:off x="0" y="0"/>
          <a:ext cx="0" cy="0"/>
          <a:chOff x="0" y="0"/>
          <a:chExt cx="0" cy="0"/>
        </a:xfrm>
      </p:grpSpPr>
      <p:sp>
        <p:nvSpPr>
          <p:cNvPr id="209" name="Google Shape;209;p22"/>
          <p:cNvSpPr txBox="1"/>
          <p:nvPr>
            <p:ph hasCustomPrompt="1" type="title"/>
          </p:nvPr>
        </p:nvSpPr>
        <p:spPr>
          <a:xfrm>
            <a:off x="1200575" y="2266166"/>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p:nvPr>
            <p:ph idx="1" type="subTitle"/>
          </p:nvPr>
        </p:nvSpPr>
        <p:spPr>
          <a:xfrm>
            <a:off x="1200575" y="2948884"/>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22"/>
          <p:cNvSpPr txBox="1"/>
          <p:nvPr>
            <p:ph hasCustomPrompt="1" idx="2" type="title"/>
          </p:nvPr>
        </p:nvSpPr>
        <p:spPr>
          <a:xfrm>
            <a:off x="1200575" y="977950"/>
            <a:ext cx="2739300" cy="666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p:nvPr>
            <p:ph idx="3" type="subTitle"/>
          </p:nvPr>
        </p:nvSpPr>
        <p:spPr>
          <a:xfrm>
            <a:off x="1200575" y="1669422"/>
            <a:ext cx="27393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22"/>
          <p:cNvSpPr txBox="1"/>
          <p:nvPr>
            <p:ph hasCustomPrompt="1" idx="4" type="title"/>
          </p:nvPr>
        </p:nvSpPr>
        <p:spPr>
          <a:xfrm>
            <a:off x="1200575" y="3555582"/>
            <a:ext cx="2739300" cy="6675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1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p:nvPr>
            <p:ph idx="5" type="subTitle"/>
          </p:nvPr>
        </p:nvSpPr>
        <p:spPr>
          <a:xfrm>
            <a:off x="1200575" y="4238300"/>
            <a:ext cx="2739300" cy="3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pic>
        <p:nvPicPr>
          <p:cNvPr id="215" name="Google Shape;215;p22"/>
          <p:cNvPicPr preferRelativeResize="0"/>
          <p:nvPr/>
        </p:nvPicPr>
        <p:blipFill>
          <a:blip r:embed="rId2">
            <a:alphaModFix/>
          </a:blip>
          <a:stretch>
            <a:fillRect/>
          </a:stretch>
        </p:blipFill>
        <p:spPr>
          <a:xfrm flipH="1" rot="10800000">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23"/>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713225" y="1584449"/>
            <a:ext cx="3281700" cy="89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19" name="Google Shape;219;p23"/>
          <p:cNvPicPr preferRelativeResize="0"/>
          <p:nvPr/>
        </p:nvPicPr>
        <p:blipFill>
          <a:blip r:embed="rId2">
            <a:alphaModFix/>
          </a:blip>
          <a:stretch>
            <a:fillRect/>
          </a:stretch>
        </p:blipFill>
        <p:spPr>
          <a:xfrm flipH="1" rot="10800000">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b="1" lang="en" sz="1000" u="sng">
                <a:solidFill>
                  <a:schemeClr val="dk1"/>
                </a:solidFill>
                <a:latin typeface="Cairo"/>
                <a:ea typeface="Cairo"/>
                <a:cs typeface="Cairo"/>
                <a:sym typeface="Cairo"/>
                <a:hlinkClick r:id="rId3">
                  <a:extLst>
                    <a:ext uri="{A12FA001-AC4F-418D-AE19-62706E023703}">
                      <ahyp:hlinkClr val="tx"/>
                    </a:ext>
                  </a:extLst>
                </a:hlinkClick>
              </a:rPr>
              <a:t>Slidesgo</a:t>
            </a:r>
            <a:r>
              <a:rPr lang="en" sz="1000">
                <a:solidFill>
                  <a:schemeClr val="dk1"/>
                </a:solidFill>
                <a:latin typeface="Cairo"/>
                <a:ea typeface="Cairo"/>
                <a:cs typeface="Cairo"/>
                <a:sym typeface="Cairo"/>
              </a:rPr>
              <a:t>, and includes icons by </a:t>
            </a:r>
            <a:r>
              <a:rPr b="1" lang="en" sz="1000" u="sng">
                <a:solidFill>
                  <a:schemeClr val="dk1"/>
                </a:solidFill>
                <a:latin typeface="Cairo"/>
                <a:ea typeface="Cairo"/>
                <a:cs typeface="Cairo"/>
                <a:sym typeface="Cairo"/>
                <a:hlinkClick r:id="rId4">
                  <a:extLst>
                    <a:ext uri="{A12FA001-AC4F-418D-AE19-62706E023703}">
                      <ahyp:hlinkClr val="tx"/>
                    </a:ext>
                  </a:extLst>
                </a:hlinkClick>
              </a:rPr>
              <a:t>Flaticon</a:t>
            </a:r>
            <a:r>
              <a:rPr lang="en" sz="1000">
                <a:solidFill>
                  <a:schemeClr val="dk1"/>
                </a:solidFill>
                <a:latin typeface="Cairo"/>
                <a:ea typeface="Cairo"/>
                <a:cs typeface="Cairo"/>
                <a:sym typeface="Cairo"/>
              </a:rPr>
              <a:t>, and infographics &amp; images by </a:t>
            </a:r>
            <a:r>
              <a:rPr b="1" lang="en" sz="1000" u="sng">
                <a:solidFill>
                  <a:schemeClr val="dk1"/>
                </a:solidFill>
                <a:latin typeface="Cairo"/>
                <a:ea typeface="Cairo"/>
                <a:cs typeface="Cairo"/>
                <a:sym typeface="Cairo"/>
                <a:hlinkClick r:id="rId5">
                  <a:extLst>
                    <a:ext uri="{A12FA001-AC4F-418D-AE19-62706E023703}">
                      <ahyp:hlinkClr val="tx"/>
                    </a:ext>
                  </a:extLst>
                </a:hlinkClick>
              </a:rPr>
              <a:t>Freepik</a:t>
            </a:r>
            <a:r>
              <a:rPr b="1" lang="en" sz="1000" u="sng">
                <a:solidFill>
                  <a:schemeClr val="dk1"/>
                </a:solidFill>
                <a:latin typeface="Cairo"/>
                <a:ea typeface="Cairo"/>
                <a:cs typeface="Cairo"/>
                <a:sym typeface="Cairo"/>
              </a:rPr>
              <a:t> </a:t>
            </a:r>
            <a:endParaRPr b="1" sz="1000"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flipH="1" rot="10800000">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8"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5"/>
            <p:cNvGrpSpPr/>
            <p:nvPr/>
          </p:nvGrpSpPr>
          <p:grpSpPr>
            <a:xfrm flipH="1" rot="-10539848">
              <a:off x="6108563" y="4049075"/>
              <a:ext cx="4573901" cy="3479217"/>
              <a:chOff x="1522650" y="1117750"/>
              <a:chExt cx="4574075" cy="3479350"/>
            </a:xfrm>
          </p:grpSpPr>
          <p:sp>
            <p:nvSpPr>
              <p:cNvPr id="237" name="Google Shape;237;p2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090229"/>
            <a:ext cx="7704000" cy="348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subTitle"/>
          </p:nvPr>
        </p:nvSpPr>
        <p:spPr>
          <a:xfrm>
            <a:off x="4911639"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1808050" y="2679824"/>
            <a:ext cx="2424300" cy="15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1808050"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0" name="Google Shape;30;p5"/>
          <p:cNvSpPr txBox="1"/>
          <p:nvPr>
            <p:ph idx="4" type="subTitle"/>
          </p:nvPr>
        </p:nvSpPr>
        <p:spPr>
          <a:xfrm>
            <a:off x="4911639" y="2244217"/>
            <a:ext cx="2424300" cy="449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flipH="1" rot="-10539848">
            <a:off x="6108563" y="4049075"/>
            <a:ext cx="4573901" cy="3479217"/>
            <a:chOff x="1522650" y="1117750"/>
            <a:chExt cx="4574075" cy="3479350"/>
          </a:xfrm>
        </p:grpSpPr>
        <p:sp>
          <p:nvSpPr>
            <p:cNvPr id="35" name="Google Shape;35;p5"/>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flipH="1" rot="-10539848">
            <a:off x="6108563" y="4049075"/>
            <a:ext cx="4573901" cy="3479217"/>
            <a:chOff x="1522650" y="1117750"/>
            <a:chExt cx="4574075" cy="3479350"/>
          </a:xfrm>
        </p:grpSpPr>
        <p:sp>
          <p:nvSpPr>
            <p:cNvPr id="43" name="Google Shape;43;p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811975" y="829350"/>
            <a:ext cx="3993300" cy="989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subTitle"/>
          </p:nvPr>
        </p:nvSpPr>
        <p:spPr>
          <a:xfrm>
            <a:off x="811975" y="1878550"/>
            <a:ext cx="39933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48" name="Google Shape;48;p7"/>
          <p:cNvSpPr/>
          <p:nvPr>
            <p:ph idx="2" type="pic"/>
          </p:nvPr>
        </p:nvSpPr>
        <p:spPr>
          <a:xfrm>
            <a:off x="5088475" y="770400"/>
            <a:ext cx="3081600" cy="3602700"/>
          </a:xfrm>
          <a:prstGeom prst="roundRect">
            <a:avLst>
              <a:gd fmla="val 16667" name="adj"/>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flipH="1" rot="10800000">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flipH="1" rot="10800000">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3830000" y="17164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flipH="1" rot="10800000">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flipH="1" rot="10800000">
              <a:off x="0" y="0"/>
              <a:ext cx="4727801" cy="2256875"/>
            </a:xfrm>
            <a:prstGeom prst="rect">
              <a:avLst/>
            </a:prstGeom>
            <a:noFill/>
            <a:ln>
              <a:noFill/>
            </a:ln>
          </p:spPr>
        </p:pic>
      </p:grpSp>
      <p:sp>
        <p:nvSpPr>
          <p:cNvPr id="70" name="Google Shape;70;p9"/>
          <p:cNvSpPr txBox="1"/>
          <p:nvPr>
            <p:ph type="title"/>
          </p:nvPr>
        </p:nvSpPr>
        <p:spPr>
          <a:xfrm>
            <a:off x="713225" y="1528900"/>
            <a:ext cx="48729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1" name="Google Shape;71;p9"/>
          <p:cNvSpPr txBox="1"/>
          <p:nvPr>
            <p:ph idx="1" type="subTitle"/>
          </p:nvPr>
        </p:nvSpPr>
        <p:spPr>
          <a:xfrm>
            <a:off x="713225" y="3640050"/>
            <a:ext cx="4872900" cy="45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p:nvPr>
            <p:ph idx="2" type="pic"/>
          </p:nvPr>
        </p:nvSpPr>
        <p:spPr>
          <a:xfrm>
            <a:off x="0" y="0"/>
            <a:ext cx="9144000" cy="5143500"/>
          </a:xfrm>
          <a:prstGeom prst="rect">
            <a:avLst/>
          </a:prstGeom>
          <a:noFill/>
          <a:ln>
            <a:noFill/>
          </a:ln>
        </p:spPr>
      </p:sp>
      <p:sp>
        <p:nvSpPr>
          <p:cNvPr id="74" name="Google Shape;74;p10"/>
          <p:cNvSpPr txBox="1"/>
          <p:nvPr>
            <p:ph type="title"/>
          </p:nvPr>
        </p:nvSpPr>
        <p:spPr>
          <a:xfrm>
            <a:off x="720000" y="4014450"/>
            <a:ext cx="5713200" cy="5727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flipH="1" rot="-10539848">
              <a:off x="6108563" y="4049075"/>
              <a:ext cx="4573901" cy="3479217"/>
              <a:chOff x="1522650" y="1117750"/>
              <a:chExt cx="4574075" cy="3479350"/>
            </a:xfrm>
          </p:grpSpPr>
          <p:sp>
            <p:nvSpPr>
              <p:cNvPr id="80" name="Google Shape;80;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indent="-304800" lvl="1" marL="914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indent="-304800" lvl="2" marL="1371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indent="-304800" lvl="3" marL="1828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indent="-304800" lvl="4" marL="22860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indent="-304800" lvl="5" marL="27432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indent="-304800" lvl="6" marL="32004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indent="-304800" lvl="7" marL="36576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indent="-304800" lvl="8" marL="411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hyperlink" Target="mailto:MGufrilFirdaus@gmail.com" TargetMode="External"/><Relationship Id="rId9" Type="http://schemas.openxmlformats.org/officeDocument/2006/relationships/image" Target="../media/image4.png"/><Relationship Id="rId5" Type="http://schemas.openxmlformats.org/officeDocument/2006/relationships/hyperlink" Target="https://api.whatsapp.com/send/?phone=6285215115852&amp;text&amp;type=phone_number&amp;app_absent=0" TargetMode="External"/><Relationship Id="rId6" Type="http://schemas.openxmlformats.org/officeDocument/2006/relationships/hyperlink" Target="http://www.linkedin.com/in/muhammad-gufril-firdaus" TargetMode="External"/><Relationship Id="rId7" Type="http://schemas.openxmlformats.org/officeDocument/2006/relationships/image" Target="../media/image3.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hyperlink" Target="mailto:MGufrilFirdaus@gmail.com" TargetMode="External"/><Relationship Id="rId9" Type="http://schemas.openxmlformats.org/officeDocument/2006/relationships/image" Target="../media/image4.png"/><Relationship Id="rId5" Type="http://schemas.openxmlformats.org/officeDocument/2006/relationships/hyperlink" Target="https://api.whatsapp.com/send/?phone=6285215115852&amp;text&amp;type=phone_number&amp;app_absent=0" TargetMode="External"/><Relationship Id="rId6" Type="http://schemas.openxmlformats.org/officeDocument/2006/relationships/hyperlink" Target="http://www.linkedin.com/in/muhammad-gufril-firdaus" TargetMode="External"/><Relationship Id="rId7" Type="http://schemas.openxmlformats.org/officeDocument/2006/relationships/image" Target="../media/image3.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4.jpg"/><Relationship Id="rId5" Type="http://schemas.openxmlformats.org/officeDocument/2006/relationships/hyperlink" Target="http://www.linkedin.com/in/muhammad-gufril-firdaus" TargetMode="External"/><Relationship Id="rId6"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kaggle.com/datasets/xyzeys/urbanmart-transactions-dataset-2023-2024" TargetMode="Externa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colab.research.google.com/drive/1oQThMP5aINDeM6dWaBdqQMpf5KtDSecN?usp=sharing" TargetMode="External"/><Relationship Id="rId4" Type="http://schemas.openxmlformats.org/officeDocument/2006/relationships/hyperlink" Target="https://drive.google.com/file/d/1g77SLzvuUqZwl8fgpowAFR4adeh8bRqq/view?usp=drive_link" TargetMode="External"/><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26"/>
          <p:cNvGrpSpPr/>
          <p:nvPr/>
        </p:nvGrpSpPr>
        <p:grpSpPr>
          <a:xfrm rot="756538">
            <a:off x="-943408" y="-1494947"/>
            <a:ext cx="4574157" cy="3479412"/>
            <a:chOff x="1522650" y="1117750"/>
            <a:chExt cx="4574075" cy="3479350"/>
          </a:xfrm>
        </p:grpSpPr>
        <p:sp>
          <p:nvSpPr>
            <p:cNvPr id="244" name="Google Shape;244;p2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6"/>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247" name="Google Shape;247;p26"/>
          <p:cNvSpPr txBox="1"/>
          <p:nvPr>
            <p:ph type="ctrTitle"/>
          </p:nvPr>
        </p:nvSpPr>
        <p:spPr>
          <a:xfrm>
            <a:off x="623129" y="2054447"/>
            <a:ext cx="6463200" cy="12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700">
                <a:solidFill>
                  <a:schemeClr val="dk1"/>
                </a:solidFill>
              </a:rPr>
              <a:t>Final Project Data Analyst</a:t>
            </a:r>
            <a:endParaRPr b="1" sz="3700">
              <a:solidFill>
                <a:schemeClr val="dk1"/>
              </a:solidFill>
            </a:endParaRPr>
          </a:p>
          <a:p>
            <a:pPr indent="0" lvl="0" marL="0" rtl="0" algn="l">
              <a:spcBef>
                <a:spcPts val="0"/>
              </a:spcBef>
              <a:spcAft>
                <a:spcPts val="0"/>
              </a:spcAft>
              <a:buNone/>
            </a:pPr>
            <a:r>
              <a:rPr lang="en" sz="2300">
                <a:solidFill>
                  <a:schemeClr val="dk1"/>
                </a:solidFill>
              </a:rPr>
              <a:t>Urban Mart - Customer Segmentation</a:t>
            </a:r>
            <a:endParaRPr sz="2300">
              <a:solidFill>
                <a:schemeClr val="dk1"/>
              </a:solidFill>
            </a:endParaRPr>
          </a:p>
        </p:txBody>
      </p:sp>
      <p:sp>
        <p:nvSpPr>
          <p:cNvPr id="248" name="Google Shape;248;p26"/>
          <p:cNvSpPr txBox="1"/>
          <p:nvPr>
            <p:ph idx="1" type="subTitle"/>
          </p:nvPr>
        </p:nvSpPr>
        <p:spPr>
          <a:xfrm>
            <a:off x="731751" y="3255500"/>
            <a:ext cx="30135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MUHAMMAD GUFRIL FIRDAUS</a:t>
            </a:r>
            <a:endParaRPr b="1"/>
          </a:p>
        </p:txBody>
      </p:sp>
      <p:sp>
        <p:nvSpPr>
          <p:cNvPr id="249" name="Google Shape;249;p26"/>
          <p:cNvSpPr txBox="1"/>
          <p:nvPr>
            <p:ph idx="4294967295" type="subTitle"/>
          </p:nvPr>
        </p:nvSpPr>
        <p:spPr>
          <a:xfrm>
            <a:off x="1078700" y="3706299"/>
            <a:ext cx="3281700" cy="12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lnSpc>
                <a:spcPct val="150000"/>
              </a:lnSpc>
              <a:spcBef>
                <a:spcPts val="0"/>
              </a:spcBef>
              <a:spcAft>
                <a:spcPts val="0"/>
              </a:spcAft>
              <a:buNone/>
            </a:pPr>
            <a:r>
              <a:rPr lang="en" u="sng">
                <a:solidFill>
                  <a:schemeClr val="hlink"/>
                </a:solidFill>
                <a:hlinkClick r:id="rId4"/>
              </a:rPr>
              <a:t>MGufrilFirdaus@gmail.com</a:t>
            </a:r>
            <a:endParaRPr/>
          </a:p>
          <a:p>
            <a:pPr indent="0" lvl="0" marL="0" rtl="0" algn="l">
              <a:lnSpc>
                <a:spcPct val="150000"/>
              </a:lnSpc>
              <a:spcBef>
                <a:spcPts val="0"/>
              </a:spcBef>
              <a:spcAft>
                <a:spcPts val="0"/>
              </a:spcAft>
              <a:buNone/>
            </a:pPr>
            <a:r>
              <a:rPr lang="en" u="sng">
                <a:solidFill>
                  <a:schemeClr val="hlink"/>
                </a:solidFill>
                <a:hlinkClick r:id="rId5"/>
              </a:rPr>
              <a:t>085215115852</a:t>
            </a:r>
            <a:endParaRPr/>
          </a:p>
          <a:p>
            <a:pPr indent="0" lvl="0" marL="0" rtl="0" algn="l">
              <a:lnSpc>
                <a:spcPct val="150000"/>
              </a:lnSpc>
              <a:spcBef>
                <a:spcPts val="0"/>
              </a:spcBef>
              <a:spcAft>
                <a:spcPts val="0"/>
              </a:spcAft>
              <a:buNone/>
            </a:pPr>
            <a:r>
              <a:rPr lang="en" u="sng">
                <a:solidFill>
                  <a:schemeClr val="hlink"/>
                </a:solidFill>
                <a:hlinkClick r:id="rId6"/>
              </a:rPr>
              <a:t>Muhammad Gufril Firdaus</a:t>
            </a:r>
            <a:endParaRPr/>
          </a:p>
        </p:txBody>
      </p:sp>
      <p:pic>
        <p:nvPicPr>
          <p:cNvPr id="250" name="Google Shape;250;p26"/>
          <p:cNvPicPr preferRelativeResize="0"/>
          <p:nvPr/>
        </p:nvPicPr>
        <p:blipFill>
          <a:blip r:embed="rId7">
            <a:alphaModFix/>
          </a:blip>
          <a:stretch>
            <a:fillRect/>
          </a:stretch>
        </p:blipFill>
        <p:spPr>
          <a:xfrm>
            <a:off x="834226" y="3960424"/>
            <a:ext cx="235650" cy="235650"/>
          </a:xfrm>
          <a:prstGeom prst="rect">
            <a:avLst/>
          </a:prstGeom>
          <a:noFill/>
          <a:ln>
            <a:noFill/>
          </a:ln>
        </p:spPr>
      </p:pic>
      <p:pic>
        <p:nvPicPr>
          <p:cNvPr id="251" name="Google Shape;251;p26"/>
          <p:cNvPicPr preferRelativeResize="0"/>
          <p:nvPr/>
        </p:nvPicPr>
        <p:blipFill>
          <a:blip r:embed="rId8">
            <a:alphaModFix/>
          </a:blip>
          <a:stretch>
            <a:fillRect/>
          </a:stretch>
        </p:blipFill>
        <p:spPr>
          <a:xfrm>
            <a:off x="770482" y="4158372"/>
            <a:ext cx="346926" cy="346924"/>
          </a:xfrm>
          <a:prstGeom prst="rect">
            <a:avLst/>
          </a:prstGeom>
          <a:noFill/>
          <a:ln>
            <a:noFill/>
          </a:ln>
        </p:spPr>
      </p:pic>
      <p:pic>
        <p:nvPicPr>
          <p:cNvPr id="252" name="Google Shape;252;p26"/>
          <p:cNvPicPr preferRelativeResize="0"/>
          <p:nvPr/>
        </p:nvPicPr>
        <p:blipFill>
          <a:blip r:embed="rId9">
            <a:alphaModFix/>
          </a:blip>
          <a:stretch>
            <a:fillRect/>
          </a:stretch>
        </p:blipFill>
        <p:spPr>
          <a:xfrm>
            <a:off x="798120" y="4519759"/>
            <a:ext cx="291652" cy="291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5"/>
          <p:cNvSpPr txBox="1"/>
          <p:nvPr>
            <p:ph idx="4294967295" type="subTitle"/>
          </p:nvPr>
        </p:nvSpPr>
        <p:spPr>
          <a:xfrm>
            <a:off x="950850" y="2560950"/>
            <a:ext cx="7242300" cy="178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Insight :</a:t>
            </a:r>
            <a:endParaRPr b="1"/>
          </a:p>
          <a:p>
            <a:pPr indent="0" lvl="0" marL="0" rtl="0" algn="l">
              <a:lnSpc>
                <a:spcPct val="100000"/>
              </a:lnSpc>
              <a:spcBef>
                <a:spcPts val="0"/>
              </a:spcBef>
              <a:spcAft>
                <a:spcPts val="0"/>
              </a:spcAft>
              <a:buNone/>
            </a:pPr>
            <a:r>
              <a:t/>
            </a:r>
            <a:endParaRPr b="1"/>
          </a:p>
          <a:p>
            <a:pPr indent="-304800" lvl="0" marL="457200" rtl="0" algn="l">
              <a:lnSpc>
                <a:spcPct val="100000"/>
              </a:lnSpc>
              <a:spcBef>
                <a:spcPts val="0"/>
              </a:spcBef>
              <a:spcAft>
                <a:spcPts val="0"/>
              </a:spcAft>
              <a:buSzPts val="1200"/>
              <a:buChar char="-"/>
            </a:pPr>
            <a:r>
              <a:rPr lang="en"/>
              <a:t>UrbanMart memiliki basis pelanggan yang cukup besar memiliki 2.000 pelanggan, dengan 50.000 transaksi dan total pendapatan 126.7 Miliar.</a:t>
            </a:r>
            <a:endParaRPr/>
          </a:p>
          <a:p>
            <a:pPr indent="-304800" lvl="0" marL="457200" rtl="0" algn="l">
              <a:lnSpc>
                <a:spcPct val="100000"/>
              </a:lnSpc>
              <a:spcBef>
                <a:spcPts val="0"/>
              </a:spcBef>
              <a:spcAft>
                <a:spcPts val="0"/>
              </a:spcAft>
              <a:buSzPts val="1200"/>
              <a:buChar char="-"/>
            </a:pPr>
            <a:r>
              <a:rPr lang="en"/>
              <a:t>Pelanggan rata-rata melakukan 25 transaksi, menunjukkan keterlibatan yang cukup baik.</a:t>
            </a:r>
            <a:endParaRPr/>
          </a:p>
          <a:p>
            <a:pPr indent="-304800" lvl="0" marL="457200" rtl="0" algn="l">
              <a:lnSpc>
                <a:spcPct val="100000"/>
              </a:lnSpc>
              <a:spcBef>
                <a:spcPts val="0"/>
              </a:spcBef>
              <a:spcAft>
                <a:spcPts val="0"/>
              </a:spcAft>
              <a:buSzPts val="1200"/>
              <a:buChar char="-"/>
            </a:pPr>
            <a:r>
              <a:rPr lang="en"/>
              <a:t>Rata-rata pelanggan menghabiskan 63,4 juta rupiah, mengindikasikan segmen pelanggan yang bernilai tinggi.</a:t>
            </a:r>
            <a:endParaRPr/>
          </a:p>
          <a:p>
            <a:pPr indent="-304800" lvl="0" marL="457200" rtl="0" algn="l">
              <a:lnSpc>
                <a:spcPct val="100000"/>
              </a:lnSpc>
              <a:spcBef>
                <a:spcPts val="0"/>
              </a:spcBef>
              <a:spcAft>
                <a:spcPts val="0"/>
              </a:spcAft>
              <a:buSzPts val="1200"/>
              <a:buChar char="-"/>
            </a:pPr>
            <a:r>
              <a:rPr lang="en"/>
              <a:t>R</a:t>
            </a:r>
            <a:r>
              <a:rPr lang="en"/>
              <a:t>ata-rata </a:t>
            </a:r>
            <a:r>
              <a:rPr lang="en"/>
              <a:t>Recency 93,6 hari.</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b="1"/>
          </a:p>
        </p:txBody>
      </p:sp>
      <p:sp>
        <p:nvSpPr>
          <p:cNvPr id="515" name="Google Shape;515;p35"/>
          <p:cNvSpPr txBox="1"/>
          <p:nvPr/>
        </p:nvSpPr>
        <p:spPr>
          <a:xfrm>
            <a:off x="616725" y="946250"/>
            <a:ext cx="611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J</a:t>
            </a:r>
            <a:r>
              <a:rPr b="1" lang="en" sz="1100">
                <a:solidFill>
                  <a:schemeClr val="dk1"/>
                </a:solidFill>
                <a:latin typeface="Cairo"/>
                <a:ea typeface="Cairo"/>
                <a:cs typeface="Cairo"/>
                <a:sym typeface="Cairo"/>
              </a:rPr>
              <a:t>umlah total pelanggan, transaksi, dan penjualan, serta rata-ratanya nilai Recency, Frequency dan Monetary </a:t>
            </a:r>
            <a:endParaRPr b="1" sz="1100">
              <a:solidFill>
                <a:schemeClr val="dk1"/>
              </a:solidFill>
              <a:latin typeface="Cairo"/>
              <a:ea typeface="Cairo"/>
              <a:cs typeface="Cairo"/>
              <a:sym typeface="Cairo"/>
            </a:endParaRPr>
          </a:p>
        </p:txBody>
      </p:sp>
      <p:pic>
        <p:nvPicPr>
          <p:cNvPr id="516" name="Google Shape;516;p35"/>
          <p:cNvPicPr preferRelativeResize="0"/>
          <p:nvPr/>
        </p:nvPicPr>
        <p:blipFill rotWithShape="1">
          <a:blip r:embed="rId3">
            <a:alphaModFix/>
          </a:blip>
          <a:srcRect b="0" l="0" r="56157" t="0"/>
          <a:stretch/>
        </p:blipFill>
        <p:spPr>
          <a:xfrm>
            <a:off x="1574500" y="1659738"/>
            <a:ext cx="2840591" cy="710924"/>
          </a:xfrm>
          <a:prstGeom prst="rect">
            <a:avLst/>
          </a:prstGeom>
          <a:noFill/>
          <a:ln>
            <a:noFill/>
          </a:ln>
        </p:spPr>
      </p:pic>
      <p:pic>
        <p:nvPicPr>
          <p:cNvPr id="517" name="Google Shape;517;p35"/>
          <p:cNvPicPr preferRelativeResize="0"/>
          <p:nvPr/>
        </p:nvPicPr>
        <p:blipFill rotWithShape="1">
          <a:blip r:embed="rId4">
            <a:alphaModFix/>
          </a:blip>
          <a:srcRect b="0" l="89" r="-89" t="0"/>
          <a:stretch/>
        </p:blipFill>
        <p:spPr>
          <a:xfrm>
            <a:off x="4415100" y="1659750"/>
            <a:ext cx="3082900" cy="710900"/>
          </a:xfrm>
          <a:prstGeom prst="rect">
            <a:avLst/>
          </a:prstGeom>
          <a:noFill/>
          <a:ln>
            <a:noFill/>
          </a:ln>
        </p:spPr>
      </p:pic>
      <p:sp>
        <p:nvSpPr>
          <p:cNvPr id="518" name="Google Shape;518;p35"/>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pic>
        <p:nvPicPr>
          <p:cNvPr id="519" name="Google Shape;519;p35"/>
          <p:cNvPicPr preferRelativeResize="0"/>
          <p:nvPr/>
        </p:nvPicPr>
        <p:blipFill>
          <a:blip r:embed="rId5">
            <a:alphaModFix/>
          </a:blip>
          <a:stretch>
            <a:fillRect/>
          </a:stretch>
        </p:blipFill>
        <p:spPr>
          <a:xfrm>
            <a:off x="264300" y="171650"/>
            <a:ext cx="807526" cy="244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6"/>
          <p:cNvSpPr txBox="1"/>
          <p:nvPr>
            <p:ph idx="4294967295" type="subTitle"/>
          </p:nvPr>
        </p:nvSpPr>
        <p:spPr>
          <a:xfrm>
            <a:off x="852900" y="2744825"/>
            <a:ext cx="7242300" cy="17877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Insight :</a:t>
            </a:r>
            <a:endParaRPr b="1"/>
          </a:p>
          <a:p>
            <a:pPr indent="-304800" lvl="0" marL="457200" rtl="0" algn="l">
              <a:lnSpc>
                <a:spcPct val="100000"/>
              </a:lnSpc>
              <a:spcBef>
                <a:spcPts val="0"/>
              </a:spcBef>
              <a:spcAft>
                <a:spcPts val="0"/>
              </a:spcAft>
              <a:buSzPts val="1200"/>
              <a:buChar char="-"/>
            </a:pPr>
            <a:r>
              <a:rPr b="1" lang="en"/>
              <a:t>Segment Teratas : </a:t>
            </a:r>
            <a:endParaRPr b="1"/>
          </a:p>
          <a:p>
            <a:pPr indent="-304800" lvl="1" marL="914400" rtl="0" algn="l">
              <a:lnSpc>
                <a:spcPct val="100000"/>
              </a:lnSpc>
              <a:spcBef>
                <a:spcPts val="0"/>
              </a:spcBef>
              <a:spcAft>
                <a:spcPts val="0"/>
              </a:spcAft>
              <a:buSzPts val="1200"/>
              <a:buChar char="-"/>
            </a:pPr>
            <a:r>
              <a:rPr lang="en"/>
              <a:t>At-Risk Customer ( </a:t>
            </a:r>
            <a:r>
              <a:rPr b="1" lang="en"/>
              <a:t>18.600 </a:t>
            </a:r>
            <a:r>
              <a:rPr lang="en"/>
              <a:t>Transaksi, </a:t>
            </a:r>
            <a:r>
              <a:rPr b="1" lang="en"/>
              <a:t>757 </a:t>
            </a:r>
            <a:r>
              <a:rPr lang="en"/>
              <a:t>Pelanggan dan </a:t>
            </a:r>
            <a:r>
              <a:rPr b="1" lang="en"/>
              <a:t>47.2 Miliar</a:t>
            </a:r>
            <a:r>
              <a:rPr lang="en"/>
              <a:t> Nilai </a:t>
            </a:r>
            <a:r>
              <a:rPr lang="en"/>
              <a:t>Transaksi</a:t>
            </a:r>
            <a:r>
              <a:rPr lang="en"/>
              <a:t>)</a:t>
            </a:r>
            <a:endParaRPr/>
          </a:p>
          <a:p>
            <a:pPr indent="-304800" lvl="1" marL="914400" rtl="0" algn="l">
              <a:lnSpc>
                <a:spcPct val="100000"/>
              </a:lnSpc>
              <a:spcBef>
                <a:spcPts val="0"/>
              </a:spcBef>
              <a:spcAft>
                <a:spcPts val="0"/>
              </a:spcAft>
              <a:buSzPts val="1200"/>
              <a:buChar char="-"/>
            </a:pPr>
            <a:r>
              <a:rPr lang="en"/>
              <a:t>VIP Customer </a:t>
            </a:r>
            <a:r>
              <a:rPr lang="en"/>
              <a:t>(</a:t>
            </a:r>
            <a:r>
              <a:rPr b="1" lang="en"/>
              <a:t>11.370</a:t>
            </a:r>
            <a:r>
              <a:rPr lang="en"/>
              <a:t> </a:t>
            </a:r>
            <a:r>
              <a:rPr lang="en"/>
              <a:t>Transaksi, </a:t>
            </a:r>
            <a:r>
              <a:rPr b="1" lang="en"/>
              <a:t>434 </a:t>
            </a:r>
            <a:r>
              <a:rPr lang="en"/>
              <a:t>Pelanggan dan </a:t>
            </a:r>
            <a:r>
              <a:rPr b="1" lang="en"/>
              <a:t>28.82 Miliar </a:t>
            </a:r>
            <a:r>
              <a:rPr lang="en"/>
              <a:t>Nilai Transaksi)</a:t>
            </a:r>
            <a:endParaRPr/>
          </a:p>
          <a:p>
            <a:pPr indent="-304800" lvl="1" marL="914400" rtl="0" algn="l">
              <a:lnSpc>
                <a:spcPct val="100000"/>
              </a:lnSpc>
              <a:spcBef>
                <a:spcPts val="0"/>
              </a:spcBef>
              <a:spcAft>
                <a:spcPts val="0"/>
              </a:spcAft>
              <a:buSzPts val="1200"/>
              <a:buChar char="-"/>
            </a:pPr>
            <a:r>
              <a:rPr lang="en"/>
              <a:t>Rising Stars (</a:t>
            </a:r>
            <a:r>
              <a:rPr b="1" lang="en"/>
              <a:t>9.410 </a:t>
            </a:r>
            <a:r>
              <a:rPr lang="en"/>
              <a:t>Transaksi, </a:t>
            </a:r>
            <a:r>
              <a:rPr b="1" lang="en"/>
              <a:t>373 </a:t>
            </a:r>
            <a:r>
              <a:rPr lang="en"/>
              <a:t>Pelanggan dan </a:t>
            </a:r>
            <a:r>
              <a:rPr b="1" lang="en"/>
              <a:t>23.79 Miliar</a:t>
            </a:r>
            <a:r>
              <a:rPr lang="en"/>
              <a:t> Nilai Transaksi</a:t>
            </a:r>
            <a:r>
              <a:rPr lang="en"/>
              <a:t>)</a:t>
            </a:r>
            <a:endParaRPr/>
          </a:p>
          <a:p>
            <a:pPr indent="-304800" lvl="0" marL="457200" rtl="0" algn="l">
              <a:spcBef>
                <a:spcPts val="1000"/>
              </a:spcBef>
              <a:spcAft>
                <a:spcPts val="0"/>
              </a:spcAft>
              <a:buSzPts val="1200"/>
              <a:buChar char="-"/>
            </a:pPr>
            <a:r>
              <a:rPr b="1" lang="en"/>
              <a:t>Segment Terbawah : </a:t>
            </a:r>
            <a:endParaRPr b="1"/>
          </a:p>
          <a:p>
            <a:pPr indent="-304800" lvl="1" marL="914400" rtl="0" algn="l">
              <a:spcBef>
                <a:spcPts val="0"/>
              </a:spcBef>
              <a:spcAft>
                <a:spcPts val="0"/>
              </a:spcAft>
              <a:buSzPts val="1200"/>
              <a:buChar char="-"/>
            </a:pPr>
            <a:r>
              <a:rPr lang="en"/>
              <a:t>Unclassified (</a:t>
            </a:r>
            <a:r>
              <a:rPr b="1" lang="en"/>
              <a:t>7.490 </a:t>
            </a:r>
            <a:r>
              <a:rPr lang="en"/>
              <a:t>Transaksi, </a:t>
            </a:r>
            <a:r>
              <a:rPr b="1" lang="en"/>
              <a:t>338 </a:t>
            </a:r>
            <a:r>
              <a:rPr lang="en"/>
              <a:t>Pelanggan dan </a:t>
            </a:r>
            <a:r>
              <a:rPr b="1" lang="en"/>
              <a:t>19.03 Miliar </a:t>
            </a:r>
            <a:r>
              <a:rPr lang="en"/>
              <a:t> Nilai Transaksi))</a:t>
            </a:r>
            <a:endParaRPr/>
          </a:p>
          <a:p>
            <a:pPr indent="-304800" lvl="1" marL="914400" rtl="0" algn="l">
              <a:spcBef>
                <a:spcPts val="0"/>
              </a:spcBef>
              <a:spcAft>
                <a:spcPts val="0"/>
              </a:spcAft>
              <a:buSzPts val="1200"/>
              <a:buChar char="-"/>
            </a:pPr>
            <a:r>
              <a:rPr lang="en"/>
              <a:t>Loyal Advocates (</a:t>
            </a:r>
            <a:r>
              <a:rPr b="1" lang="en"/>
              <a:t>3.130</a:t>
            </a:r>
            <a:r>
              <a:rPr lang="en"/>
              <a:t> Transaksi, </a:t>
            </a:r>
            <a:r>
              <a:rPr b="1" lang="en"/>
              <a:t>98 </a:t>
            </a:r>
            <a:r>
              <a:rPr lang="en"/>
              <a:t>Pelanggan dan </a:t>
            </a:r>
            <a:r>
              <a:rPr b="1" lang="en"/>
              <a:t>7.84 Miliar </a:t>
            </a:r>
            <a:r>
              <a:rPr lang="en"/>
              <a:t>Nilai Transaksi))</a:t>
            </a:r>
            <a:endParaRPr/>
          </a:p>
        </p:txBody>
      </p:sp>
      <p:sp>
        <p:nvSpPr>
          <p:cNvPr id="525" name="Google Shape;525;p36"/>
          <p:cNvSpPr txBox="1"/>
          <p:nvPr/>
        </p:nvSpPr>
        <p:spPr>
          <a:xfrm>
            <a:off x="583800" y="924325"/>
            <a:ext cx="61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Segmen pelanggan yang memiliki kontribusi terbesar berdasarkan jumlah transaksi</a:t>
            </a:r>
            <a:endParaRPr b="1" sz="1100">
              <a:solidFill>
                <a:schemeClr val="dk1"/>
              </a:solidFill>
              <a:latin typeface="Cairo"/>
              <a:ea typeface="Cairo"/>
              <a:cs typeface="Cairo"/>
              <a:sym typeface="Cairo"/>
            </a:endParaRPr>
          </a:p>
        </p:txBody>
      </p:sp>
      <p:pic>
        <p:nvPicPr>
          <p:cNvPr id="526" name="Google Shape;526;p36"/>
          <p:cNvPicPr preferRelativeResize="0"/>
          <p:nvPr/>
        </p:nvPicPr>
        <p:blipFill rotWithShape="1">
          <a:blip r:embed="rId3">
            <a:alphaModFix/>
          </a:blip>
          <a:srcRect b="0" l="2866" r="2856" t="0"/>
          <a:stretch/>
        </p:blipFill>
        <p:spPr>
          <a:xfrm>
            <a:off x="1905875" y="1243400"/>
            <a:ext cx="2402826" cy="1527851"/>
          </a:xfrm>
          <a:prstGeom prst="rect">
            <a:avLst/>
          </a:prstGeom>
          <a:noFill/>
          <a:ln>
            <a:noFill/>
          </a:ln>
          <a:effectLst>
            <a:outerShdw blurRad="57150" rotWithShape="0" algn="bl" dir="5400000" dist="19050">
              <a:srgbClr val="000000">
                <a:alpha val="50000"/>
              </a:srgbClr>
            </a:outerShdw>
          </a:effectLst>
        </p:spPr>
      </p:pic>
      <p:sp>
        <p:nvSpPr>
          <p:cNvPr id="527" name="Google Shape;527;p36"/>
          <p:cNvSpPr/>
          <p:nvPr/>
        </p:nvSpPr>
        <p:spPr>
          <a:xfrm>
            <a:off x="1951850" y="2157290"/>
            <a:ext cx="1469400" cy="503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28" name="Google Shape;528;p36"/>
          <p:cNvSpPr/>
          <p:nvPr/>
        </p:nvSpPr>
        <p:spPr>
          <a:xfrm>
            <a:off x="1741550" y="2304875"/>
            <a:ext cx="210300" cy="124800"/>
          </a:xfrm>
          <a:prstGeom prst="lef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29" name="Google Shape;529;p36"/>
          <p:cNvSpPr txBox="1"/>
          <p:nvPr/>
        </p:nvSpPr>
        <p:spPr>
          <a:xfrm>
            <a:off x="1022370" y="2190275"/>
            <a:ext cx="93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900">
                <a:solidFill>
                  <a:schemeClr val="dk1"/>
                </a:solidFill>
                <a:latin typeface="Cairo"/>
                <a:ea typeface="Cairo"/>
                <a:cs typeface="Cairo"/>
                <a:sym typeface="Cairo"/>
              </a:rPr>
              <a:t>Low Impact</a:t>
            </a:r>
            <a:endParaRPr sz="900">
              <a:solidFill>
                <a:schemeClr val="dk1"/>
              </a:solidFill>
              <a:latin typeface="Cairo"/>
              <a:ea typeface="Cairo"/>
              <a:cs typeface="Cairo"/>
              <a:sym typeface="Cairo"/>
            </a:endParaRPr>
          </a:p>
        </p:txBody>
      </p:sp>
      <p:sp>
        <p:nvSpPr>
          <p:cNvPr id="530" name="Google Shape;530;p36"/>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pic>
        <p:nvPicPr>
          <p:cNvPr id="531" name="Google Shape;531;p36"/>
          <p:cNvPicPr preferRelativeResize="0"/>
          <p:nvPr/>
        </p:nvPicPr>
        <p:blipFill rotWithShape="1">
          <a:blip r:embed="rId4">
            <a:alphaModFix/>
          </a:blip>
          <a:srcRect b="0" l="719" r="729" t="0"/>
          <a:stretch/>
        </p:blipFill>
        <p:spPr>
          <a:xfrm>
            <a:off x="4777975" y="1243400"/>
            <a:ext cx="2402826" cy="1527851"/>
          </a:xfrm>
          <a:prstGeom prst="rect">
            <a:avLst/>
          </a:prstGeom>
          <a:noFill/>
          <a:ln>
            <a:noFill/>
          </a:ln>
          <a:effectLst>
            <a:outerShdw blurRad="57150" rotWithShape="0" algn="bl" dir="5400000" dist="19050">
              <a:srgbClr val="000000">
                <a:alpha val="50000"/>
              </a:srgbClr>
            </a:outerShdw>
          </a:effectLst>
        </p:spPr>
      </p:pic>
      <p:sp>
        <p:nvSpPr>
          <p:cNvPr id="532" name="Google Shape;532;p36"/>
          <p:cNvSpPr txBox="1"/>
          <p:nvPr/>
        </p:nvSpPr>
        <p:spPr>
          <a:xfrm>
            <a:off x="4373996" y="1773075"/>
            <a:ext cx="33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iro"/>
                <a:ea typeface="Cairo"/>
                <a:cs typeface="Cairo"/>
                <a:sym typeface="Cairo"/>
              </a:rPr>
              <a:t>=</a:t>
            </a:r>
            <a:endParaRPr sz="2200"/>
          </a:p>
        </p:txBody>
      </p:sp>
      <p:pic>
        <p:nvPicPr>
          <p:cNvPr id="533" name="Google Shape;533;p36"/>
          <p:cNvPicPr preferRelativeResize="0"/>
          <p:nvPr/>
        </p:nvPicPr>
        <p:blipFill>
          <a:blip r:embed="rId5">
            <a:alphaModFix/>
          </a:blip>
          <a:stretch>
            <a:fillRect/>
          </a:stretch>
        </p:blipFill>
        <p:spPr>
          <a:xfrm>
            <a:off x="264300" y="171650"/>
            <a:ext cx="807526" cy="24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7"/>
          <p:cNvSpPr txBox="1"/>
          <p:nvPr>
            <p:ph idx="4294967295" type="subTitle"/>
          </p:nvPr>
        </p:nvSpPr>
        <p:spPr>
          <a:xfrm>
            <a:off x="1372775" y="3337350"/>
            <a:ext cx="6151800" cy="11091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Insight :</a:t>
            </a:r>
            <a:endParaRPr b="1"/>
          </a:p>
          <a:p>
            <a:pPr indent="-304800" lvl="0" marL="457200" rtl="0" algn="l">
              <a:lnSpc>
                <a:spcPct val="100000"/>
              </a:lnSpc>
              <a:spcBef>
                <a:spcPts val="0"/>
              </a:spcBef>
              <a:spcAft>
                <a:spcPts val="0"/>
              </a:spcAft>
              <a:buSzPts val="1200"/>
              <a:buChar char="-"/>
            </a:pPr>
            <a:r>
              <a:rPr lang="en"/>
              <a:t>Pelanggan </a:t>
            </a:r>
            <a:r>
              <a:rPr b="1" lang="en"/>
              <a:t>CUST01757</a:t>
            </a:r>
            <a:r>
              <a:rPr lang="en"/>
              <a:t> adalah pelanggan dengan pembelian tertinggi </a:t>
            </a:r>
            <a:r>
              <a:rPr b="1" lang="en"/>
              <a:t>114.7 Juta Rupiah </a:t>
            </a:r>
            <a:r>
              <a:rPr lang="en"/>
              <a:t>dengan total transaksi sebanyak </a:t>
            </a:r>
            <a:r>
              <a:rPr b="1" lang="en"/>
              <a:t>41 kali</a:t>
            </a:r>
            <a:r>
              <a:rPr lang="en"/>
              <a:t>.</a:t>
            </a:r>
            <a:endParaRPr/>
          </a:p>
          <a:p>
            <a:pPr indent="-304800" lvl="0" marL="457200" rtl="0" algn="l">
              <a:lnSpc>
                <a:spcPct val="100000"/>
              </a:lnSpc>
              <a:spcBef>
                <a:spcPts val="0"/>
              </a:spcBef>
              <a:spcAft>
                <a:spcPts val="0"/>
              </a:spcAft>
              <a:buSzPts val="1200"/>
              <a:buChar char="-"/>
            </a:pPr>
            <a:r>
              <a:rPr b="1" lang="en"/>
              <a:t>Top 10 pelanggan </a:t>
            </a:r>
            <a:r>
              <a:rPr lang="en"/>
              <a:t>berkontribusi lebih dari </a:t>
            </a:r>
            <a:r>
              <a:rPr b="1" lang="en"/>
              <a:t>100 Juta Rupiah</a:t>
            </a:r>
            <a:r>
              <a:rPr lang="en"/>
              <a:t>.</a:t>
            </a:r>
            <a:endParaRPr/>
          </a:p>
        </p:txBody>
      </p:sp>
      <p:sp>
        <p:nvSpPr>
          <p:cNvPr id="539" name="Google Shape;539;p37"/>
          <p:cNvSpPr txBox="1"/>
          <p:nvPr/>
        </p:nvSpPr>
        <p:spPr>
          <a:xfrm>
            <a:off x="583801" y="924325"/>
            <a:ext cx="321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Pelanggan terbaik berdasarkan nilai pembelian </a:t>
            </a:r>
            <a:endParaRPr b="1" sz="1100">
              <a:solidFill>
                <a:schemeClr val="dk1"/>
              </a:solidFill>
              <a:latin typeface="Cairo"/>
              <a:ea typeface="Cairo"/>
              <a:cs typeface="Cairo"/>
              <a:sym typeface="Cairo"/>
            </a:endParaRPr>
          </a:p>
        </p:txBody>
      </p:sp>
      <p:pic>
        <p:nvPicPr>
          <p:cNvPr id="540" name="Google Shape;540;p37"/>
          <p:cNvPicPr preferRelativeResize="0"/>
          <p:nvPr/>
        </p:nvPicPr>
        <p:blipFill rotWithShape="1">
          <a:blip r:embed="rId3">
            <a:alphaModFix/>
          </a:blip>
          <a:srcRect b="4160" l="880" r="1320" t="3374"/>
          <a:stretch/>
        </p:blipFill>
        <p:spPr>
          <a:xfrm>
            <a:off x="2380150" y="1395750"/>
            <a:ext cx="4118751" cy="1647600"/>
          </a:xfrm>
          <a:prstGeom prst="rect">
            <a:avLst/>
          </a:prstGeom>
          <a:noFill/>
          <a:ln>
            <a:noFill/>
          </a:ln>
          <a:effectLst>
            <a:outerShdw blurRad="57150" rotWithShape="0" algn="bl" dir="5400000" dist="19050">
              <a:srgbClr val="000000">
                <a:alpha val="50000"/>
              </a:srgbClr>
            </a:outerShdw>
          </a:effectLst>
        </p:spPr>
      </p:pic>
      <p:sp>
        <p:nvSpPr>
          <p:cNvPr id="541" name="Google Shape;541;p37"/>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sp>
        <p:nvSpPr>
          <p:cNvPr id="542" name="Google Shape;542;p37"/>
          <p:cNvSpPr/>
          <p:nvPr/>
        </p:nvSpPr>
        <p:spPr>
          <a:xfrm>
            <a:off x="2682325" y="1515250"/>
            <a:ext cx="446700" cy="1510800"/>
          </a:xfrm>
          <a:prstGeom prst="rect">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43" name="Google Shape;543;p37"/>
          <p:cNvSpPr/>
          <p:nvPr/>
        </p:nvSpPr>
        <p:spPr>
          <a:xfrm>
            <a:off x="2288200" y="1991275"/>
            <a:ext cx="394200" cy="124800"/>
          </a:xfrm>
          <a:prstGeom prst="leftArrow">
            <a:avLst>
              <a:gd fmla="val 50000" name="adj1"/>
              <a:gd fmla="val 5000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44" name="Google Shape;544;p37"/>
          <p:cNvSpPr txBox="1"/>
          <p:nvPr/>
        </p:nvSpPr>
        <p:spPr>
          <a:xfrm>
            <a:off x="1353395" y="1892125"/>
            <a:ext cx="93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900">
                <a:solidFill>
                  <a:schemeClr val="dk1"/>
                </a:solidFill>
                <a:latin typeface="Cairo"/>
                <a:ea typeface="Cairo"/>
                <a:cs typeface="Cairo"/>
                <a:sym typeface="Cairo"/>
              </a:rPr>
              <a:t>Best Customer</a:t>
            </a:r>
            <a:endParaRPr sz="900">
              <a:solidFill>
                <a:schemeClr val="dk1"/>
              </a:solidFill>
              <a:latin typeface="Cairo"/>
              <a:ea typeface="Cairo"/>
              <a:cs typeface="Cairo"/>
              <a:sym typeface="Cairo"/>
            </a:endParaRPr>
          </a:p>
        </p:txBody>
      </p:sp>
      <p:pic>
        <p:nvPicPr>
          <p:cNvPr id="545" name="Google Shape;545;p37"/>
          <p:cNvPicPr preferRelativeResize="0"/>
          <p:nvPr/>
        </p:nvPicPr>
        <p:blipFill>
          <a:blip r:embed="rId4">
            <a:alphaModFix/>
          </a:blip>
          <a:stretch>
            <a:fillRect/>
          </a:stretch>
        </p:blipFill>
        <p:spPr>
          <a:xfrm>
            <a:off x="264300" y="171650"/>
            <a:ext cx="807526" cy="24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8"/>
          <p:cNvSpPr txBox="1"/>
          <p:nvPr>
            <p:ph idx="4294967295" type="subTitle"/>
          </p:nvPr>
        </p:nvSpPr>
        <p:spPr>
          <a:xfrm>
            <a:off x="1304513" y="3422750"/>
            <a:ext cx="6151800" cy="11091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Insight :</a:t>
            </a:r>
            <a:endParaRPr b="1"/>
          </a:p>
          <a:p>
            <a:pPr indent="-304800" lvl="0" marL="457200" rtl="0" algn="l">
              <a:lnSpc>
                <a:spcPct val="100000"/>
              </a:lnSpc>
              <a:spcBef>
                <a:spcPts val="0"/>
              </a:spcBef>
              <a:spcAft>
                <a:spcPts val="0"/>
              </a:spcAft>
              <a:buSzPts val="1200"/>
              <a:buChar char="-"/>
            </a:pPr>
            <a:r>
              <a:rPr lang="en"/>
              <a:t>Kategori </a:t>
            </a:r>
            <a:r>
              <a:rPr b="1" lang="en"/>
              <a:t>Beauty, Home, Electronics, Sport</a:t>
            </a:r>
            <a:r>
              <a:rPr lang="en"/>
              <a:t>, dan </a:t>
            </a:r>
            <a:r>
              <a:rPr b="1" lang="en"/>
              <a:t>Fashion</a:t>
            </a:r>
            <a:r>
              <a:rPr lang="en"/>
              <a:t> memiliki nilai penjualan hampir sama (</a:t>
            </a:r>
            <a:r>
              <a:rPr b="1" lang="en"/>
              <a:t>25 Miliar</a:t>
            </a:r>
            <a:r>
              <a:rPr lang="en"/>
              <a:t>).</a:t>
            </a:r>
            <a:endParaRPr/>
          </a:p>
          <a:p>
            <a:pPr indent="-304800" lvl="0" marL="457200" rtl="0" algn="l">
              <a:lnSpc>
                <a:spcPct val="100000"/>
              </a:lnSpc>
              <a:spcBef>
                <a:spcPts val="0"/>
              </a:spcBef>
              <a:spcAft>
                <a:spcPts val="0"/>
              </a:spcAft>
              <a:buSzPts val="1200"/>
              <a:buChar char="-"/>
            </a:pPr>
            <a:r>
              <a:rPr lang="en"/>
              <a:t>Tidak ada kategori yang terlalu dominan, menunjukkan permintaan yang luas di berbagai segmen.</a:t>
            </a:r>
            <a:endParaRPr/>
          </a:p>
        </p:txBody>
      </p:sp>
      <p:sp>
        <p:nvSpPr>
          <p:cNvPr id="551" name="Google Shape;551;p38"/>
          <p:cNvSpPr txBox="1"/>
          <p:nvPr/>
        </p:nvSpPr>
        <p:spPr>
          <a:xfrm>
            <a:off x="567800" y="924325"/>
            <a:ext cx="61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Kategori produk yang paling menguntungkan</a:t>
            </a:r>
            <a:endParaRPr b="1" sz="1100">
              <a:solidFill>
                <a:schemeClr val="dk1"/>
              </a:solidFill>
              <a:latin typeface="Cairo"/>
              <a:ea typeface="Cairo"/>
              <a:cs typeface="Cairo"/>
              <a:sym typeface="Cairo"/>
            </a:endParaRPr>
          </a:p>
        </p:txBody>
      </p:sp>
      <p:pic>
        <p:nvPicPr>
          <p:cNvPr id="552" name="Google Shape;552;p38"/>
          <p:cNvPicPr preferRelativeResize="0"/>
          <p:nvPr/>
        </p:nvPicPr>
        <p:blipFill rotWithShape="1">
          <a:blip r:embed="rId3">
            <a:alphaModFix/>
          </a:blip>
          <a:srcRect b="2037" l="0" r="1332" t="0"/>
          <a:stretch/>
        </p:blipFill>
        <p:spPr>
          <a:xfrm>
            <a:off x="3017350" y="1278325"/>
            <a:ext cx="2726124" cy="2006049"/>
          </a:xfrm>
          <a:prstGeom prst="rect">
            <a:avLst/>
          </a:prstGeom>
          <a:noFill/>
          <a:ln>
            <a:noFill/>
          </a:ln>
          <a:effectLst>
            <a:outerShdw blurRad="57150" rotWithShape="0" algn="bl" dir="5400000" dist="19050">
              <a:srgbClr val="000000">
                <a:alpha val="50000"/>
              </a:srgbClr>
            </a:outerShdw>
          </a:effectLst>
        </p:spPr>
      </p:pic>
      <p:sp>
        <p:nvSpPr>
          <p:cNvPr id="553" name="Google Shape;553;p38"/>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sp>
        <p:nvSpPr>
          <p:cNvPr id="554" name="Google Shape;554;p38"/>
          <p:cNvSpPr/>
          <p:nvPr/>
        </p:nvSpPr>
        <p:spPr>
          <a:xfrm>
            <a:off x="3198975" y="1502925"/>
            <a:ext cx="475200" cy="1753200"/>
          </a:xfrm>
          <a:prstGeom prst="rect">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55" name="Google Shape;555;p38"/>
          <p:cNvSpPr/>
          <p:nvPr/>
        </p:nvSpPr>
        <p:spPr>
          <a:xfrm>
            <a:off x="2804850" y="1978950"/>
            <a:ext cx="394200" cy="124800"/>
          </a:xfrm>
          <a:prstGeom prst="leftArrow">
            <a:avLst>
              <a:gd fmla="val 50000" name="adj1"/>
              <a:gd fmla="val 5000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56" name="Google Shape;556;p38"/>
          <p:cNvSpPr txBox="1"/>
          <p:nvPr/>
        </p:nvSpPr>
        <p:spPr>
          <a:xfrm>
            <a:off x="1870045" y="1803600"/>
            <a:ext cx="93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900">
                <a:solidFill>
                  <a:schemeClr val="dk1"/>
                </a:solidFill>
                <a:latin typeface="Cairo"/>
                <a:ea typeface="Cairo"/>
                <a:cs typeface="Cairo"/>
                <a:sym typeface="Cairo"/>
              </a:rPr>
              <a:t>Best Category Product</a:t>
            </a:r>
            <a:endParaRPr sz="900">
              <a:solidFill>
                <a:schemeClr val="dk1"/>
              </a:solidFill>
              <a:latin typeface="Cairo"/>
              <a:ea typeface="Cairo"/>
              <a:cs typeface="Cairo"/>
              <a:sym typeface="Cairo"/>
            </a:endParaRPr>
          </a:p>
        </p:txBody>
      </p:sp>
      <p:pic>
        <p:nvPicPr>
          <p:cNvPr id="557" name="Google Shape;557;p38"/>
          <p:cNvPicPr preferRelativeResize="0"/>
          <p:nvPr/>
        </p:nvPicPr>
        <p:blipFill>
          <a:blip r:embed="rId4">
            <a:alphaModFix/>
          </a:blip>
          <a:stretch>
            <a:fillRect/>
          </a:stretch>
        </p:blipFill>
        <p:spPr>
          <a:xfrm>
            <a:off x="264300" y="171650"/>
            <a:ext cx="807526" cy="244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9"/>
          <p:cNvSpPr txBox="1"/>
          <p:nvPr>
            <p:ph idx="4294967295" type="subTitle"/>
          </p:nvPr>
        </p:nvSpPr>
        <p:spPr>
          <a:xfrm>
            <a:off x="1558350" y="3697400"/>
            <a:ext cx="5372700" cy="10629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t>Insight :</a:t>
            </a:r>
            <a:endParaRPr b="1" sz="1000"/>
          </a:p>
          <a:p>
            <a:pPr indent="-292100" lvl="0" marL="457200" rtl="0" algn="l">
              <a:lnSpc>
                <a:spcPct val="100000"/>
              </a:lnSpc>
              <a:spcBef>
                <a:spcPts val="0"/>
              </a:spcBef>
              <a:spcAft>
                <a:spcPts val="0"/>
              </a:spcAft>
              <a:buSzPts val="1000"/>
              <a:buChar char="-"/>
            </a:pPr>
            <a:r>
              <a:rPr b="1" lang="en" sz="1000"/>
              <a:t>Electronics → </a:t>
            </a:r>
            <a:r>
              <a:rPr lang="en" sz="1000"/>
              <a:t>Transaksi turun di akhir 2023, naik kembali pada pertengahan 2024</a:t>
            </a:r>
            <a:endParaRPr sz="1000"/>
          </a:p>
          <a:p>
            <a:pPr indent="-292100" lvl="0" marL="457200" rtl="0" algn="l">
              <a:lnSpc>
                <a:spcPct val="100000"/>
              </a:lnSpc>
              <a:spcBef>
                <a:spcPts val="0"/>
              </a:spcBef>
              <a:spcAft>
                <a:spcPts val="0"/>
              </a:spcAft>
              <a:buSzPts val="1000"/>
              <a:buChar char="-"/>
            </a:pPr>
            <a:r>
              <a:rPr b="1" lang="en" sz="1000"/>
              <a:t>Home</a:t>
            </a:r>
            <a:r>
              <a:rPr lang="en" sz="1000"/>
              <a:t> → Mengalami lonjakan transaksi di akhir 2023, turun awal 2024 </a:t>
            </a:r>
            <a:endParaRPr sz="1000"/>
          </a:p>
          <a:p>
            <a:pPr indent="-292100" lvl="0" marL="457200" rtl="0" algn="l">
              <a:lnSpc>
                <a:spcPct val="100000"/>
              </a:lnSpc>
              <a:spcBef>
                <a:spcPts val="0"/>
              </a:spcBef>
              <a:spcAft>
                <a:spcPts val="0"/>
              </a:spcAft>
              <a:buSzPts val="1000"/>
              <a:buChar char="-"/>
            </a:pPr>
            <a:r>
              <a:rPr b="1" lang="en" sz="1000"/>
              <a:t>Fashion &amp; Sport → </a:t>
            </a:r>
            <a:r>
              <a:rPr lang="en" sz="1000"/>
              <a:t>Stabil sepanjang tahun</a:t>
            </a:r>
            <a:endParaRPr sz="1000"/>
          </a:p>
          <a:p>
            <a:pPr indent="-292100" lvl="0" marL="457200" rtl="0" algn="l">
              <a:lnSpc>
                <a:spcPct val="100000"/>
              </a:lnSpc>
              <a:spcBef>
                <a:spcPts val="0"/>
              </a:spcBef>
              <a:spcAft>
                <a:spcPts val="0"/>
              </a:spcAft>
              <a:buSzPts val="1000"/>
              <a:buChar char="-"/>
            </a:pPr>
            <a:r>
              <a:rPr b="1" lang="en" sz="1000"/>
              <a:t>Beauty → </a:t>
            </a:r>
            <a:r>
              <a:rPr lang="en" sz="1000"/>
              <a:t>Menunjukkan pertumbuhan konsisten </a:t>
            </a:r>
            <a:endParaRPr sz="1000"/>
          </a:p>
        </p:txBody>
      </p:sp>
      <p:sp>
        <p:nvSpPr>
          <p:cNvPr id="563" name="Google Shape;563;p39"/>
          <p:cNvSpPr txBox="1"/>
          <p:nvPr/>
        </p:nvSpPr>
        <p:spPr>
          <a:xfrm>
            <a:off x="567800" y="924325"/>
            <a:ext cx="61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Tren Transaksi per Kategori Produk</a:t>
            </a:r>
            <a:endParaRPr b="1" sz="1100">
              <a:solidFill>
                <a:schemeClr val="dk1"/>
              </a:solidFill>
              <a:latin typeface="Cairo"/>
              <a:ea typeface="Cairo"/>
              <a:cs typeface="Cairo"/>
              <a:sym typeface="Cairo"/>
            </a:endParaRPr>
          </a:p>
        </p:txBody>
      </p:sp>
      <p:pic>
        <p:nvPicPr>
          <p:cNvPr id="564" name="Google Shape;564;p39"/>
          <p:cNvPicPr preferRelativeResize="0"/>
          <p:nvPr/>
        </p:nvPicPr>
        <p:blipFill rotWithShape="1">
          <a:blip r:embed="rId3">
            <a:alphaModFix/>
          </a:blip>
          <a:srcRect b="479" l="0" r="0" t="-480"/>
          <a:stretch/>
        </p:blipFill>
        <p:spPr>
          <a:xfrm>
            <a:off x="1836825" y="1266175"/>
            <a:ext cx="5466899" cy="2066976"/>
          </a:xfrm>
          <a:prstGeom prst="rect">
            <a:avLst/>
          </a:prstGeom>
          <a:noFill/>
          <a:ln>
            <a:noFill/>
          </a:ln>
          <a:effectLst>
            <a:outerShdw blurRad="57150" rotWithShape="0" algn="bl" dir="5400000" dist="19050">
              <a:srgbClr val="000000">
                <a:alpha val="50000"/>
              </a:srgbClr>
            </a:outerShdw>
          </a:effectLst>
        </p:spPr>
      </p:pic>
      <p:sp>
        <p:nvSpPr>
          <p:cNvPr id="565" name="Google Shape;565;p39"/>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pic>
        <p:nvPicPr>
          <p:cNvPr id="566" name="Google Shape;566;p39"/>
          <p:cNvPicPr preferRelativeResize="0"/>
          <p:nvPr/>
        </p:nvPicPr>
        <p:blipFill>
          <a:blip r:embed="rId4">
            <a:alphaModFix/>
          </a:blip>
          <a:stretch>
            <a:fillRect/>
          </a:stretch>
        </p:blipFill>
        <p:spPr>
          <a:xfrm>
            <a:off x="264300" y="171650"/>
            <a:ext cx="807526" cy="244775"/>
          </a:xfrm>
          <a:prstGeom prst="rect">
            <a:avLst/>
          </a:prstGeom>
          <a:noFill/>
          <a:ln>
            <a:noFill/>
          </a:ln>
        </p:spPr>
      </p:pic>
      <p:sp>
        <p:nvSpPr>
          <p:cNvPr id="567" name="Google Shape;567;p39"/>
          <p:cNvSpPr/>
          <p:nvPr/>
        </p:nvSpPr>
        <p:spPr>
          <a:xfrm>
            <a:off x="6397688" y="1564138"/>
            <a:ext cx="282600" cy="276000"/>
          </a:xfrm>
          <a:prstGeom prst="ellipse">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Cairo"/>
              <a:ea typeface="Cairo"/>
              <a:cs typeface="Cairo"/>
              <a:sym typeface="Cairo"/>
            </a:endParaRPr>
          </a:p>
        </p:txBody>
      </p:sp>
      <p:sp>
        <p:nvSpPr>
          <p:cNvPr id="568" name="Google Shape;568;p39"/>
          <p:cNvSpPr/>
          <p:nvPr/>
        </p:nvSpPr>
        <p:spPr>
          <a:xfrm>
            <a:off x="4072988" y="2813063"/>
            <a:ext cx="282600" cy="2760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69" name="Google Shape;569;p39"/>
          <p:cNvSpPr/>
          <p:nvPr/>
        </p:nvSpPr>
        <p:spPr>
          <a:xfrm>
            <a:off x="4032313" y="1386888"/>
            <a:ext cx="282600" cy="276000"/>
          </a:xfrm>
          <a:prstGeom prst="ellipse">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Cairo"/>
              <a:ea typeface="Cairo"/>
              <a:cs typeface="Cairo"/>
              <a:sym typeface="Cairo"/>
            </a:endParaRPr>
          </a:p>
        </p:txBody>
      </p:sp>
      <p:sp>
        <p:nvSpPr>
          <p:cNvPr id="570" name="Google Shape;570;p39"/>
          <p:cNvSpPr/>
          <p:nvPr/>
        </p:nvSpPr>
        <p:spPr>
          <a:xfrm>
            <a:off x="4820888" y="2928113"/>
            <a:ext cx="282600" cy="2760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571" name="Google Shape;571;p39"/>
          <p:cNvCxnSpPr>
            <a:stCxn id="569" idx="3"/>
          </p:cNvCxnSpPr>
          <p:nvPr/>
        </p:nvCxnSpPr>
        <p:spPr>
          <a:xfrm flipH="1">
            <a:off x="3410399" y="1622469"/>
            <a:ext cx="663300" cy="1963800"/>
          </a:xfrm>
          <a:prstGeom prst="straightConnector1">
            <a:avLst/>
          </a:prstGeom>
          <a:noFill/>
          <a:ln cap="flat" cmpd="sng" w="19050">
            <a:solidFill>
              <a:srgbClr val="191919"/>
            </a:solidFill>
            <a:prstDash val="solid"/>
            <a:round/>
            <a:headEnd len="med" w="med" type="none"/>
            <a:tailEnd len="med" w="med" type="none"/>
          </a:ln>
        </p:spPr>
      </p:cxnSp>
      <p:cxnSp>
        <p:nvCxnSpPr>
          <p:cNvPr id="572" name="Google Shape;572;p39"/>
          <p:cNvCxnSpPr>
            <a:stCxn id="570" idx="3"/>
          </p:cNvCxnSpPr>
          <p:nvPr/>
        </p:nvCxnSpPr>
        <p:spPr>
          <a:xfrm flipH="1">
            <a:off x="3408474" y="3163694"/>
            <a:ext cx="1453800" cy="415500"/>
          </a:xfrm>
          <a:prstGeom prst="straightConnector1">
            <a:avLst/>
          </a:prstGeom>
          <a:noFill/>
          <a:ln cap="flat" cmpd="sng" w="19050">
            <a:solidFill>
              <a:srgbClr val="191919"/>
            </a:solidFill>
            <a:prstDash val="solid"/>
            <a:round/>
            <a:headEnd len="med" w="med" type="none"/>
            <a:tailEnd len="med" w="med" type="none"/>
          </a:ln>
        </p:spPr>
      </p:cxnSp>
      <p:cxnSp>
        <p:nvCxnSpPr>
          <p:cNvPr id="573" name="Google Shape;573;p39"/>
          <p:cNvCxnSpPr>
            <a:stCxn id="568" idx="0"/>
          </p:cNvCxnSpPr>
          <p:nvPr/>
        </p:nvCxnSpPr>
        <p:spPr>
          <a:xfrm flipH="1" rot="10800000">
            <a:off x="4214288" y="588863"/>
            <a:ext cx="1585800" cy="2224200"/>
          </a:xfrm>
          <a:prstGeom prst="straightConnector1">
            <a:avLst/>
          </a:prstGeom>
          <a:noFill/>
          <a:ln cap="flat" cmpd="sng" w="19050">
            <a:solidFill>
              <a:srgbClr val="191919"/>
            </a:solidFill>
            <a:prstDash val="solid"/>
            <a:round/>
            <a:headEnd len="med" w="med" type="none"/>
            <a:tailEnd len="med" w="med" type="none"/>
          </a:ln>
        </p:spPr>
      </p:cxnSp>
      <p:cxnSp>
        <p:nvCxnSpPr>
          <p:cNvPr id="574" name="Google Shape;574;p39"/>
          <p:cNvCxnSpPr>
            <a:stCxn id="567" idx="0"/>
          </p:cNvCxnSpPr>
          <p:nvPr/>
        </p:nvCxnSpPr>
        <p:spPr>
          <a:xfrm rot="10800000">
            <a:off x="5796488" y="592438"/>
            <a:ext cx="742500" cy="971700"/>
          </a:xfrm>
          <a:prstGeom prst="straightConnector1">
            <a:avLst/>
          </a:prstGeom>
          <a:noFill/>
          <a:ln cap="flat" cmpd="sng" w="19050">
            <a:solidFill>
              <a:srgbClr val="191919"/>
            </a:solidFill>
            <a:prstDash val="solid"/>
            <a:round/>
            <a:headEnd len="med" w="med" type="none"/>
            <a:tailEnd len="med" w="med" type="none"/>
          </a:ln>
        </p:spPr>
      </p:cxnSp>
      <p:sp>
        <p:nvSpPr>
          <p:cNvPr id="575" name="Google Shape;575;p39"/>
          <p:cNvSpPr txBox="1"/>
          <p:nvPr/>
        </p:nvSpPr>
        <p:spPr>
          <a:xfrm>
            <a:off x="5483250" y="335075"/>
            <a:ext cx="158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Cairo"/>
                <a:ea typeface="Cairo"/>
                <a:cs typeface="Cairo"/>
                <a:sym typeface="Cairo"/>
              </a:rPr>
              <a:t>Electronics </a:t>
            </a:r>
            <a:endParaRPr b="1" sz="700">
              <a:solidFill>
                <a:schemeClr val="dk1"/>
              </a:solidFill>
              <a:latin typeface="Cairo"/>
              <a:ea typeface="Cairo"/>
              <a:cs typeface="Cairo"/>
              <a:sym typeface="Cairo"/>
            </a:endParaRPr>
          </a:p>
        </p:txBody>
      </p:sp>
      <p:sp>
        <p:nvSpPr>
          <p:cNvPr id="576" name="Google Shape;576;p39"/>
          <p:cNvSpPr txBox="1"/>
          <p:nvPr/>
        </p:nvSpPr>
        <p:spPr>
          <a:xfrm>
            <a:off x="3115750" y="3503000"/>
            <a:ext cx="16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Cairo"/>
                <a:ea typeface="Cairo"/>
                <a:cs typeface="Cairo"/>
                <a:sym typeface="Cairo"/>
              </a:rPr>
              <a:t>Home </a:t>
            </a:r>
            <a:endParaRPr b="1" sz="700">
              <a:solidFill>
                <a:schemeClr val="dk1"/>
              </a:solidFill>
              <a:latin typeface="Cairo"/>
              <a:ea typeface="Cairo"/>
              <a:cs typeface="Cairo"/>
              <a:sym typeface="Cairo"/>
            </a:endParaRPr>
          </a:p>
          <a:p>
            <a:pPr indent="0" lvl="0" marL="0" rtl="0" algn="l">
              <a:spcBef>
                <a:spcPts val="0"/>
              </a:spcBef>
              <a:spcAft>
                <a:spcPts val="0"/>
              </a:spcAft>
              <a:buNone/>
            </a:pPr>
            <a:r>
              <a:t/>
            </a:r>
            <a:endParaRPr b="1" sz="700">
              <a:solidFill>
                <a:schemeClr val="dk1"/>
              </a:solidFill>
              <a:latin typeface="Cairo"/>
              <a:ea typeface="Cairo"/>
              <a:cs typeface="Cairo"/>
              <a:sym typeface="Cairo"/>
            </a:endParaRPr>
          </a:p>
        </p:txBody>
      </p:sp>
      <p:sp>
        <p:nvSpPr>
          <p:cNvPr id="577" name="Google Shape;577;p39"/>
          <p:cNvSpPr txBox="1"/>
          <p:nvPr/>
        </p:nvSpPr>
        <p:spPr>
          <a:xfrm>
            <a:off x="3615600" y="3027238"/>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Turun </a:t>
            </a:r>
            <a:r>
              <a:rPr b="1" lang="en" sz="500">
                <a:solidFill>
                  <a:schemeClr val="dk1"/>
                </a:solidFill>
                <a:latin typeface="Hanken Grotesk"/>
                <a:ea typeface="Hanken Grotesk"/>
                <a:cs typeface="Hanken Grotesk"/>
                <a:sym typeface="Hanken Grotesk"/>
              </a:rPr>
              <a:t>di </a:t>
            </a:r>
            <a:r>
              <a:rPr b="1" lang="en" sz="500">
                <a:solidFill>
                  <a:schemeClr val="dk1"/>
                </a:solidFill>
                <a:latin typeface="Hanken Grotesk"/>
                <a:ea typeface="Hanken Grotesk"/>
                <a:cs typeface="Hanken Grotesk"/>
                <a:sym typeface="Hanken Grotesk"/>
              </a:rPr>
              <a:t>akhir 2023</a:t>
            </a:r>
            <a:endParaRPr b="1" sz="500">
              <a:solidFill>
                <a:schemeClr val="dk1"/>
              </a:solidFill>
              <a:latin typeface="Hanken Grotesk"/>
              <a:ea typeface="Hanken Grotesk"/>
              <a:cs typeface="Hanken Grotesk"/>
              <a:sym typeface="Hanken Grotesk"/>
            </a:endParaRPr>
          </a:p>
        </p:txBody>
      </p:sp>
      <p:sp>
        <p:nvSpPr>
          <p:cNvPr id="578" name="Google Shape;578;p39"/>
          <p:cNvSpPr txBox="1"/>
          <p:nvPr/>
        </p:nvSpPr>
        <p:spPr>
          <a:xfrm>
            <a:off x="5028775" y="2854388"/>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Turun di awal 2024</a:t>
            </a:r>
            <a:endParaRPr b="1" sz="500">
              <a:solidFill>
                <a:schemeClr val="dk1"/>
              </a:solidFill>
              <a:latin typeface="Hanken Grotesk"/>
              <a:ea typeface="Hanken Grotesk"/>
              <a:cs typeface="Hanken Grotesk"/>
              <a:sym typeface="Hanken Grotesk"/>
            </a:endParaRPr>
          </a:p>
        </p:txBody>
      </p:sp>
      <p:sp>
        <p:nvSpPr>
          <p:cNvPr id="579" name="Google Shape;579;p39"/>
          <p:cNvSpPr txBox="1"/>
          <p:nvPr/>
        </p:nvSpPr>
        <p:spPr>
          <a:xfrm>
            <a:off x="3288625" y="1319588"/>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Lonjakan</a:t>
            </a:r>
            <a:r>
              <a:rPr b="1" lang="en" sz="500">
                <a:solidFill>
                  <a:schemeClr val="dk1"/>
                </a:solidFill>
                <a:latin typeface="Hanken Grotesk"/>
                <a:ea typeface="Hanken Grotesk"/>
                <a:cs typeface="Hanken Grotesk"/>
                <a:sym typeface="Hanken Grotesk"/>
              </a:rPr>
              <a:t> di akhir 2023</a:t>
            </a:r>
            <a:endParaRPr b="1" sz="500">
              <a:solidFill>
                <a:schemeClr val="dk1"/>
              </a:solidFill>
              <a:latin typeface="Hanken Grotesk"/>
              <a:ea typeface="Hanken Grotesk"/>
              <a:cs typeface="Hanken Grotesk"/>
              <a:sym typeface="Hanken Grotesk"/>
            </a:endParaRPr>
          </a:p>
        </p:txBody>
      </p:sp>
      <p:sp>
        <p:nvSpPr>
          <p:cNvPr id="580" name="Google Shape;580;p39"/>
          <p:cNvSpPr txBox="1"/>
          <p:nvPr/>
        </p:nvSpPr>
        <p:spPr>
          <a:xfrm>
            <a:off x="6539000" y="1355538"/>
            <a:ext cx="8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Lonjakan pertengahan 2024</a:t>
            </a:r>
            <a:endParaRPr b="1" sz="500">
              <a:solidFill>
                <a:schemeClr val="dk1"/>
              </a:solidFill>
              <a:latin typeface="Hanken Grotesk"/>
              <a:ea typeface="Hanken Grotesk"/>
              <a:cs typeface="Hanken Grotesk"/>
              <a:sym typeface="Hanken Grotes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0"/>
          <p:cNvSpPr txBox="1"/>
          <p:nvPr>
            <p:ph idx="4294967295" type="subTitle"/>
          </p:nvPr>
        </p:nvSpPr>
        <p:spPr>
          <a:xfrm>
            <a:off x="1558350" y="3660050"/>
            <a:ext cx="5512800" cy="10629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t>Insight :</a:t>
            </a:r>
            <a:endParaRPr b="1" sz="1000"/>
          </a:p>
          <a:p>
            <a:pPr indent="-292100" lvl="0" marL="457200" rtl="0" algn="l">
              <a:lnSpc>
                <a:spcPct val="100000"/>
              </a:lnSpc>
              <a:spcBef>
                <a:spcPts val="0"/>
              </a:spcBef>
              <a:spcAft>
                <a:spcPts val="0"/>
              </a:spcAft>
              <a:buSzPts val="1000"/>
              <a:buChar char="-"/>
            </a:pPr>
            <a:r>
              <a:rPr b="1" lang="en" sz="1000"/>
              <a:t>Electronics → </a:t>
            </a:r>
            <a:r>
              <a:rPr lang="en" sz="1000"/>
              <a:t>Pola yang sama dengan tren transkasi yang mana mengalami penurunan di akhir 2023 dan kembali naik pertengahan 2024</a:t>
            </a:r>
            <a:endParaRPr sz="1000"/>
          </a:p>
          <a:p>
            <a:pPr indent="-292100" lvl="0" marL="457200" rtl="0" algn="l">
              <a:lnSpc>
                <a:spcPct val="100000"/>
              </a:lnSpc>
              <a:spcBef>
                <a:spcPts val="0"/>
              </a:spcBef>
              <a:spcAft>
                <a:spcPts val="0"/>
              </a:spcAft>
              <a:buSzPts val="1000"/>
              <a:buChar char="-"/>
            </a:pPr>
            <a:r>
              <a:rPr b="1" lang="en" sz="1000"/>
              <a:t>Home</a:t>
            </a:r>
            <a:r>
              <a:rPr lang="en" sz="1000"/>
              <a:t> → Pola yang sama dengan tren transaksi yang mana mengalami lonjakan di akhir 2023, turun pada awal 2024 </a:t>
            </a:r>
            <a:endParaRPr sz="1000"/>
          </a:p>
          <a:p>
            <a:pPr indent="-292100" lvl="0" marL="457200" rtl="0" algn="l">
              <a:lnSpc>
                <a:spcPct val="100000"/>
              </a:lnSpc>
              <a:spcBef>
                <a:spcPts val="0"/>
              </a:spcBef>
              <a:spcAft>
                <a:spcPts val="0"/>
              </a:spcAft>
              <a:buSzPts val="1000"/>
              <a:buChar char="-"/>
            </a:pPr>
            <a:r>
              <a:rPr b="1" lang="en" sz="1000"/>
              <a:t>Fashion &amp; Sport → </a:t>
            </a:r>
            <a:r>
              <a:rPr lang="en" sz="1000"/>
              <a:t>Stabil sepanjang tahun</a:t>
            </a:r>
            <a:endParaRPr sz="1000"/>
          </a:p>
          <a:p>
            <a:pPr indent="-292100" lvl="0" marL="457200" rtl="0" algn="l">
              <a:lnSpc>
                <a:spcPct val="100000"/>
              </a:lnSpc>
              <a:spcBef>
                <a:spcPts val="0"/>
              </a:spcBef>
              <a:spcAft>
                <a:spcPts val="0"/>
              </a:spcAft>
              <a:buSzPts val="1000"/>
              <a:buChar char="-"/>
            </a:pPr>
            <a:r>
              <a:rPr b="1" lang="en" sz="1000"/>
              <a:t>Beauty </a:t>
            </a:r>
            <a:r>
              <a:rPr b="1" lang="en" sz="1000"/>
              <a:t>→ </a:t>
            </a:r>
            <a:r>
              <a:rPr lang="en" sz="1000"/>
              <a:t>M</a:t>
            </a:r>
            <a:r>
              <a:rPr lang="en" sz="1000"/>
              <a:t>enunjukkan pertumbuhan konsisten </a:t>
            </a:r>
            <a:endParaRPr sz="1000"/>
          </a:p>
        </p:txBody>
      </p:sp>
      <p:sp>
        <p:nvSpPr>
          <p:cNvPr id="586" name="Google Shape;586;p40"/>
          <p:cNvSpPr txBox="1"/>
          <p:nvPr/>
        </p:nvSpPr>
        <p:spPr>
          <a:xfrm>
            <a:off x="567800" y="924325"/>
            <a:ext cx="61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Tren Pendapatan per Kategori Produk</a:t>
            </a:r>
            <a:endParaRPr b="1" sz="1100">
              <a:solidFill>
                <a:schemeClr val="dk1"/>
              </a:solidFill>
              <a:latin typeface="Cairo"/>
              <a:ea typeface="Cairo"/>
              <a:cs typeface="Cairo"/>
              <a:sym typeface="Cairo"/>
            </a:endParaRPr>
          </a:p>
        </p:txBody>
      </p:sp>
      <p:pic>
        <p:nvPicPr>
          <p:cNvPr id="587" name="Google Shape;587;p40"/>
          <p:cNvPicPr preferRelativeResize="0"/>
          <p:nvPr/>
        </p:nvPicPr>
        <p:blipFill rotWithShape="1">
          <a:blip r:embed="rId3">
            <a:alphaModFix/>
          </a:blip>
          <a:srcRect b="0" l="0" r="1019" t="0"/>
          <a:stretch/>
        </p:blipFill>
        <p:spPr>
          <a:xfrm>
            <a:off x="1785425" y="1286425"/>
            <a:ext cx="5512927" cy="2046726"/>
          </a:xfrm>
          <a:prstGeom prst="rect">
            <a:avLst/>
          </a:prstGeom>
          <a:noFill/>
          <a:ln>
            <a:noFill/>
          </a:ln>
          <a:effectLst>
            <a:outerShdw blurRad="57150" rotWithShape="0" algn="bl" dir="5400000" dist="19050">
              <a:srgbClr val="000000">
                <a:alpha val="50000"/>
              </a:srgbClr>
            </a:outerShdw>
          </a:effectLst>
        </p:spPr>
      </p:pic>
      <p:sp>
        <p:nvSpPr>
          <p:cNvPr id="588" name="Google Shape;588;p40"/>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pic>
        <p:nvPicPr>
          <p:cNvPr id="589" name="Google Shape;589;p40"/>
          <p:cNvPicPr preferRelativeResize="0"/>
          <p:nvPr/>
        </p:nvPicPr>
        <p:blipFill>
          <a:blip r:embed="rId4">
            <a:alphaModFix/>
          </a:blip>
          <a:stretch>
            <a:fillRect/>
          </a:stretch>
        </p:blipFill>
        <p:spPr>
          <a:xfrm>
            <a:off x="264300" y="171650"/>
            <a:ext cx="807526" cy="244775"/>
          </a:xfrm>
          <a:prstGeom prst="rect">
            <a:avLst/>
          </a:prstGeom>
          <a:noFill/>
          <a:ln>
            <a:noFill/>
          </a:ln>
        </p:spPr>
      </p:pic>
      <p:sp>
        <p:nvSpPr>
          <p:cNvPr id="590" name="Google Shape;590;p40"/>
          <p:cNvSpPr/>
          <p:nvPr/>
        </p:nvSpPr>
        <p:spPr>
          <a:xfrm>
            <a:off x="6310513" y="1508113"/>
            <a:ext cx="282600" cy="276000"/>
          </a:xfrm>
          <a:prstGeom prst="ellipse">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Cairo"/>
              <a:ea typeface="Cairo"/>
              <a:cs typeface="Cairo"/>
              <a:sym typeface="Cairo"/>
            </a:endParaRPr>
          </a:p>
        </p:txBody>
      </p:sp>
      <p:sp>
        <p:nvSpPr>
          <p:cNvPr id="591" name="Google Shape;591;p40"/>
          <p:cNvSpPr/>
          <p:nvPr/>
        </p:nvSpPr>
        <p:spPr>
          <a:xfrm>
            <a:off x="4032313" y="2887688"/>
            <a:ext cx="282600" cy="2760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592" name="Google Shape;592;p40"/>
          <p:cNvSpPr/>
          <p:nvPr/>
        </p:nvSpPr>
        <p:spPr>
          <a:xfrm>
            <a:off x="4032313" y="1508113"/>
            <a:ext cx="282600" cy="276000"/>
          </a:xfrm>
          <a:prstGeom prst="ellipse">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Cairo"/>
              <a:ea typeface="Cairo"/>
              <a:cs typeface="Cairo"/>
              <a:sym typeface="Cairo"/>
            </a:endParaRPr>
          </a:p>
        </p:txBody>
      </p:sp>
      <p:cxnSp>
        <p:nvCxnSpPr>
          <p:cNvPr id="593" name="Google Shape;593;p40"/>
          <p:cNvCxnSpPr>
            <a:stCxn id="592" idx="3"/>
            <a:endCxn id="594" idx="0"/>
          </p:cNvCxnSpPr>
          <p:nvPr/>
        </p:nvCxnSpPr>
        <p:spPr>
          <a:xfrm flipH="1">
            <a:off x="3329999" y="1743694"/>
            <a:ext cx="743700" cy="1759200"/>
          </a:xfrm>
          <a:prstGeom prst="straightConnector1">
            <a:avLst/>
          </a:prstGeom>
          <a:noFill/>
          <a:ln cap="flat" cmpd="sng" w="19050">
            <a:solidFill>
              <a:srgbClr val="191919"/>
            </a:solidFill>
            <a:prstDash val="solid"/>
            <a:round/>
            <a:headEnd len="med" w="med" type="none"/>
            <a:tailEnd len="med" w="med" type="none"/>
          </a:ln>
        </p:spPr>
      </p:cxnSp>
      <p:cxnSp>
        <p:nvCxnSpPr>
          <p:cNvPr id="595" name="Google Shape;595;p40"/>
          <p:cNvCxnSpPr>
            <a:stCxn id="596" idx="3"/>
            <a:endCxn id="594" idx="0"/>
          </p:cNvCxnSpPr>
          <p:nvPr/>
        </p:nvCxnSpPr>
        <p:spPr>
          <a:xfrm flipH="1">
            <a:off x="3330174" y="3087494"/>
            <a:ext cx="1532100" cy="415500"/>
          </a:xfrm>
          <a:prstGeom prst="straightConnector1">
            <a:avLst/>
          </a:prstGeom>
          <a:noFill/>
          <a:ln cap="flat" cmpd="sng" w="19050">
            <a:solidFill>
              <a:srgbClr val="191919"/>
            </a:solidFill>
            <a:prstDash val="solid"/>
            <a:round/>
            <a:headEnd len="med" w="med" type="none"/>
            <a:tailEnd len="med" w="med" type="none"/>
          </a:ln>
        </p:spPr>
      </p:cxnSp>
      <p:cxnSp>
        <p:nvCxnSpPr>
          <p:cNvPr id="597" name="Google Shape;597;p40"/>
          <p:cNvCxnSpPr>
            <a:stCxn id="591" idx="0"/>
          </p:cNvCxnSpPr>
          <p:nvPr/>
        </p:nvCxnSpPr>
        <p:spPr>
          <a:xfrm flipH="1" rot="10800000">
            <a:off x="4173613" y="545888"/>
            <a:ext cx="1543500" cy="2341800"/>
          </a:xfrm>
          <a:prstGeom prst="straightConnector1">
            <a:avLst/>
          </a:prstGeom>
          <a:noFill/>
          <a:ln cap="flat" cmpd="sng" w="19050">
            <a:solidFill>
              <a:srgbClr val="191919"/>
            </a:solidFill>
            <a:prstDash val="solid"/>
            <a:round/>
            <a:headEnd len="med" w="med" type="none"/>
            <a:tailEnd len="med" w="med" type="none"/>
          </a:ln>
        </p:spPr>
      </p:cxnSp>
      <p:sp>
        <p:nvSpPr>
          <p:cNvPr id="596" name="Google Shape;596;p40"/>
          <p:cNvSpPr/>
          <p:nvPr/>
        </p:nvSpPr>
        <p:spPr>
          <a:xfrm>
            <a:off x="4820888" y="2851913"/>
            <a:ext cx="282600" cy="2760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598" name="Google Shape;598;p40"/>
          <p:cNvCxnSpPr>
            <a:stCxn id="590" idx="0"/>
          </p:cNvCxnSpPr>
          <p:nvPr/>
        </p:nvCxnSpPr>
        <p:spPr>
          <a:xfrm rot="10800000">
            <a:off x="5709313" y="536413"/>
            <a:ext cx="742500" cy="971700"/>
          </a:xfrm>
          <a:prstGeom prst="straightConnector1">
            <a:avLst/>
          </a:prstGeom>
          <a:noFill/>
          <a:ln cap="flat" cmpd="sng" w="19050">
            <a:solidFill>
              <a:srgbClr val="191919"/>
            </a:solidFill>
            <a:prstDash val="solid"/>
            <a:round/>
            <a:headEnd len="med" w="med" type="none"/>
            <a:tailEnd len="med" w="med" type="none"/>
          </a:ln>
        </p:spPr>
      </p:cxnSp>
      <p:sp>
        <p:nvSpPr>
          <p:cNvPr id="599" name="Google Shape;599;p40"/>
          <p:cNvSpPr txBox="1"/>
          <p:nvPr/>
        </p:nvSpPr>
        <p:spPr>
          <a:xfrm>
            <a:off x="5483250" y="335075"/>
            <a:ext cx="663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Cairo"/>
                <a:ea typeface="Cairo"/>
                <a:cs typeface="Cairo"/>
                <a:sym typeface="Cairo"/>
              </a:rPr>
              <a:t>Electronics </a:t>
            </a:r>
            <a:endParaRPr sz="1100"/>
          </a:p>
        </p:txBody>
      </p:sp>
      <p:sp>
        <p:nvSpPr>
          <p:cNvPr id="594" name="Google Shape;594;p40"/>
          <p:cNvSpPr txBox="1"/>
          <p:nvPr/>
        </p:nvSpPr>
        <p:spPr>
          <a:xfrm>
            <a:off x="3115750" y="3503000"/>
            <a:ext cx="428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1"/>
                </a:solidFill>
                <a:latin typeface="Cairo"/>
                <a:ea typeface="Cairo"/>
                <a:cs typeface="Cairo"/>
                <a:sym typeface="Cairo"/>
              </a:rPr>
              <a:t>Home</a:t>
            </a:r>
            <a:r>
              <a:rPr b="1" lang="en" sz="700">
                <a:solidFill>
                  <a:schemeClr val="dk1"/>
                </a:solidFill>
                <a:latin typeface="Cairo"/>
                <a:ea typeface="Cairo"/>
                <a:cs typeface="Cairo"/>
                <a:sym typeface="Cairo"/>
              </a:rPr>
              <a:t> </a:t>
            </a:r>
            <a:endParaRPr sz="1100"/>
          </a:p>
        </p:txBody>
      </p:sp>
      <p:sp>
        <p:nvSpPr>
          <p:cNvPr id="600" name="Google Shape;600;p40"/>
          <p:cNvSpPr txBox="1"/>
          <p:nvPr/>
        </p:nvSpPr>
        <p:spPr>
          <a:xfrm>
            <a:off x="3422625" y="3027238"/>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Turun di akhir 2023</a:t>
            </a:r>
            <a:endParaRPr b="1" sz="500">
              <a:solidFill>
                <a:schemeClr val="dk1"/>
              </a:solidFill>
              <a:latin typeface="Hanken Grotesk"/>
              <a:ea typeface="Hanken Grotesk"/>
              <a:cs typeface="Hanken Grotesk"/>
              <a:sym typeface="Hanken Grotesk"/>
            </a:endParaRPr>
          </a:p>
        </p:txBody>
      </p:sp>
      <p:sp>
        <p:nvSpPr>
          <p:cNvPr id="601" name="Google Shape;601;p40"/>
          <p:cNvSpPr txBox="1"/>
          <p:nvPr/>
        </p:nvSpPr>
        <p:spPr>
          <a:xfrm>
            <a:off x="6539000" y="1355538"/>
            <a:ext cx="83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Lonjakan pertengahan 2024</a:t>
            </a:r>
            <a:endParaRPr b="1" sz="500">
              <a:solidFill>
                <a:schemeClr val="dk1"/>
              </a:solidFill>
              <a:latin typeface="Hanken Grotesk"/>
              <a:ea typeface="Hanken Grotesk"/>
              <a:cs typeface="Hanken Grotesk"/>
              <a:sym typeface="Hanken Grotesk"/>
            </a:endParaRPr>
          </a:p>
        </p:txBody>
      </p:sp>
      <p:sp>
        <p:nvSpPr>
          <p:cNvPr id="602" name="Google Shape;602;p40"/>
          <p:cNvSpPr txBox="1"/>
          <p:nvPr/>
        </p:nvSpPr>
        <p:spPr>
          <a:xfrm>
            <a:off x="3325978" y="1369391"/>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Lonjakan di akhir 2023</a:t>
            </a:r>
            <a:endParaRPr b="1" sz="500">
              <a:solidFill>
                <a:schemeClr val="dk1"/>
              </a:solidFill>
              <a:latin typeface="Hanken Grotesk"/>
              <a:ea typeface="Hanken Grotesk"/>
              <a:cs typeface="Hanken Grotesk"/>
              <a:sym typeface="Hanken Grotesk"/>
            </a:endParaRPr>
          </a:p>
        </p:txBody>
      </p:sp>
      <p:sp>
        <p:nvSpPr>
          <p:cNvPr id="603" name="Google Shape;603;p40"/>
          <p:cNvSpPr txBox="1"/>
          <p:nvPr/>
        </p:nvSpPr>
        <p:spPr>
          <a:xfrm>
            <a:off x="4880725" y="3045914"/>
            <a:ext cx="836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solidFill>
                  <a:schemeClr val="dk1"/>
                </a:solidFill>
                <a:latin typeface="Hanken Grotesk"/>
                <a:ea typeface="Hanken Grotesk"/>
                <a:cs typeface="Hanken Grotesk"/>
                <a:sym typeface="Hanken Grotesk"/>
              </a:rPr>
              <a:t>Turun di awal 2024</a:t>
            </a:r>
            <a:endParaRPr b="1" sz="500">
              <a:solidFill>
                <a:schemeClr val="dk1"/>
              </a:solidFill>
              <a:latin typeface="Hanken Grotesk"/>
              <a:ea typeface="Hanken Grotesk"/>
              <a:cs typeface="Hanken Grotesk"/>
              <a:sym typeface="Hanken Grotes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1"/>
          <p:cNvSpPr txBox="1"/>
          <p:nvPr>
            <p:ph idx="4294967295" type="subTitle"/>
          </p:nvPr>
        </p:nvSpPr>
        <p:spPr>
          <a:xfrm>
            <a:off x="1304513" y="3422750"/>
            <a:ext cx="6151800" cy="11091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t>Insight :</a:t>
            </a:r>
            <a:endParaRPr b="1" sz="1100"/>
          </a:p>
          <a:p>
            <a:pPr indent="-298450" lvl="0" marL="457200" rtl="0" algn="l">
              <a:lnSpc>
                <a:spcPct val="100000"/>
              </a:lnSpc>
              <a:spcBef>
                <a:spcPts val="0"/>
              </a:spcBef>
              <a:spcAft>
                <a:spcPts val="0"/>
              </a:spcAft>
              <a:buSzPts val="1100"/>
              <a:buChar char="-"/>
            </a:pPr>
            <a:r>
              <a:rPr b="1" lang="en" sz="1100"/>
              <a:t>Surabaya</a:t>
            </a:r>
            <a:r>
              <a:rPr lang="en" sz="1100"/>
              <a:t> (</a:t>
            </a:r>
            <a:r>
              <a:rPr b="1" lang="en" sz="1100"/>
              <a:t>9.090 transaksi)</a:t>
            </a:r>
            <a:r>
              <a:rPr lang="en" sz="1100"/>
              <a:t> menjadi kota dengan transaksi tertinggi.</a:t>
            </a:r>
            <a:endParaRPr sz="1100"/>
          </a:p>
          <a:p>
            <a:pPr indent="-298450" lvl="0" marL="457200" rtl="0" algn="l">
              <a:lnSpc>
                <a:spcPct val="100000"/>
              </a:lnSpc>
              <a:spcBef>
                <a:spcPts val="0"/>
              </a:spcBef>
              <a:spcAft>
                <a:spcPts val="0"/>
              </a:spcAft>
              <a:buSzPts val="1100"/>
              <a:buChar char="-"/>
            </a:pPr>
            <a:r>
              <a:rPr b="1" lang="en" sz="1100"/>
              <a:t>Bandung</a:t>
            </a:r>
            <a:r>
              <a:rPr lang="en" sz="1100"/>
              <a:t> memiliki transaksi paling rendah di antara 6 wilayah.</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p:txBody>
      </p:sp>
      <p:sp>
        <p:nvSpPr>
          <p:cNvPr id="609" name="Google Shape;609;p41"/>
          <p:cNvSpPr txBox="1"/>
          <p:nvPr/>
        </p:nvSpPr>
        <p:spPr>
          <a:xfrm>
            <a:off x="566875" y="920250"/>
            <a:ext cx="61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Cairo"/>
                <a:ea typeface="Cairo"/>
                <a:cs typeface="Cairo"/>
                <a:sym typeface="Cairo"/>
              </a:rPr>
              <a:t>Wilayah yang memiliki performa terbaik Berdasarkan Jumlah Transaksi</a:t>
            </a:r>
            <a:endParaRPr b="1" sz="1100">
              <a:solidFill>
                <a:schemeClr val="dk1"/>
              </a:solidFill>
              <a:latin typeface="Cairo"/>
              <a:ea typeface="Cairo"/>
              <a:cs typeface="Cairo"/>
              <a:sym typeface="Cairo"/>
            </a:endParaRPr>
          </a:p>
        </p:txBody>
      </p:sp>
      <p:pic>
        <p:nvPicPr>
          <p:cNvPr id="610" name="Google Shape;610;p41"/>
          <p:cNvPicPr preferRelativeResize="0"/>
          <p:nvPr/>
        </p:nvPicPr>
        <p:blipFill rotWithShape="1">
          <a:blip r:embed="rId3">
            <a:alphaModFix/>
          </a:blip>
          <a:srcRect b="199" l="0" r="0" t="-200"/>
          <a:stretch/>
        </p:blipFill>
        <p:spPr>
          <a:xfrm>
            <a:off x="1537600" y="1323407"/>
            <a:ext cx="2753768" cy="2059668"/>
          </a:xfrm>
          <a:prstGeom prst="rect">
            <a:avLst/>
          </a:prstGeom>
          <a:noFill/>
          <a:ln>
            <a:noFill/>
          </a:ln>
          <a:effectLst>
            <a:outerShdw blurRad="57150" rotWithShape="0" algn="bl" dir="5400000" dist="19050">
              <a:srgbClr val="000000">
                <a:alpha val="50000"/>
              </a:srgbClr>
            </a:outerShdw>
          </a:effectLst>
        </p:spPr>
      </p:pic>
      <p:sp>
        <p:nvSpPr>
          <p:cNvPr id="611" name="Google Shape;611;p41"/>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pic>
        <p:nvPicPr>
          <p:cNvPr id="612" name="Google Shape;612;p41"/>
          <p:cNvPicPr preferRelativeResize="0"/>
          <p:nvPr/>
        </p:nvPicPr>
        <p:blipFill rotWithShape="1">
          <a:blip r:embed="rId4">
            <a:alphaModFix/>
          </a:blip>
          <a:srcRect b="3222" l="0" r="0" t="0"/>
          <a:stretch/>
        </p:blipFill>
        <p:spPr>
          <a:xfrm>
            <a:off x="4981613" y="1364650"/>
            <a:ext cx="2753900" cy="1936525"/>
          </a:xfrm>
          <a:prstGeom prst="rect">
            <a:avLst/>
          </a:prstGeom>
          <a:noFill/>
          <a:ln>
            <a:noFill/>
          </a:ln>
          <a:effectLst>
            <a:outerShdw blurRad="57150" rotWithShape="0" algn="bl" dir="5400000" dist="19050">
              <a:srgbClr val="000000">
                <a:alpha val="50000"/>
              </a:srgbClr>
            </a:outerShdw>
          </a:effectLst>
        </p:spPr>
      </p:pic>
      <p:sp>
        <p:nvSpPr>
          <p:cNvPr id="613" name="Google Shape;613;p41"/>
          <p:cNvSpPr txBox="1"/>
          <p:nvPr/>
        </p:nvSpPr>
        <p:spPr>
          <a:xfrm>
            <a:off x="4500046" y="2126800"/>
            <a:ext cx="33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Cairo"/>
                <a:ea typeface="Cairo"/>
                <a:cs typeface="Cairo"/>
                <a:sym typeface="Cairo"/>
              </a:rPr>
              <a:t>=</a:t>
            </a:r>
            <a:endParaRPr sz="2200"/>
          </a:p>
        </p:txBody>
      </p:sp>
      <p:sp>
        <p:nvSpPr>
          <p:cNvPr id="614" name="Google Shape;614;p41"/>
          <p:cNvSpPr/>
          <p:nvPr/>
        </p:nvSpPr>
        <p:spPr>
          <a:xfrm>
            <a:off x="1627912" y="1611050"/>
            <a:ext cx="2545500" cy="308700"/>
          </a:xfrm>
          <a:prstGeom prst="rect">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615" name="Google Shape;615;p41"/>
          <p:cNvSpPr/>
          <p:nvPr/>
        </p:nvSpPr>
        <p:spPr>
          <a:xfrm>
            <a:off x="1211038" y="1730616"/>
            <a:ext cx="314400" cy="76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616" name="Google Shape;616;p41"/>
          <p:cNvSpPr txBox="1"/>
          <p:nvPr/>
        </p:nvSpPr>
        <p:spPr>
          <a:xfrm>
            <a:off x="468338" y="1549850"/>
            <a:ext cx="801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Cairo"/>
                <a:ea typeface="Cairo"/>
                <a:cs typeface="Cairo"/>
                <a:sym typeface="Cairo"/>
              </a:rPr>
              <a:t>Top Performance</a:t>
            </a:r>
            <a:endParaRPr sz="800">
              <a:solidFill>
                <a:schemeClr val="dk1"/>
              </a:solidFill>
              <a:latin typeface="Cairo"/>
              <a:ea typeface="Cairo"/>
              <a:cs typeface="Cairo"/>
              <a:sym typeface="Cairo"/>
            </a:endParaRPr>
          </a:p>
        </p:txBody>
      </p:sp>
      <p:sp>
        <p:nvSpPr>
          <p:cNvPr id="617" name="Google Shape;617;p41"/>
          <p:cNvSpPr/>
          <p:nvPr/>
        </p:nvSpPr>
        <p:spPr>
          <a:xfrm>
            <a:off x="1627914" y="2958975"/>
            <a:ext cx="2436900" cy="308700"/>
          </a:xfrm>
          <a:prstGeom prst="rect">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618" name="Google Shape;618;p41"/>
          <p:cNvSpPr/>
          <p:nvPr/>
        </p:nvSpPr>
        <p:spPr>
          <a:xfrm>
            <a:off x="1211496" y="3078547"/>
            <a:ext cx="314400" cy="76500"/>
          </a:xfrm>
          <a:prstGeom prst="lef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619" name="Google Shape;619;p41"/>
          <p:cNvSpPr txBox="1"/>
          <p:nvPr/>
        </p:nvSpPr>
        <p:spPr>
          <a:xfrm>
            <a:off x="468325" y="2901256"/>
            <a:ext cx="801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800">
                <a:solidFill>
                  <a:schemeClr val="dk1"/>
                </a:solidFill>
                <a:latin typeface="Cairo"/>
                <a:ea typeface="Cairo"/>
                <a:cs typeface="Cairo"/>
                <a:sym typeface="Cairo"/>
              </a:rPr>
              <a:t>Low Performance</a:t>
            </a:r>
            <a:endParaRPr sz="800">
              <a:solidFill>
                <a:schemeClr val="dk1"/>
              </a:solidFill>
              <a:latin typeface="Cairo"/>
              <a:ea typeface="Cairo"/>
              <a:cs typeface="Cairo"/>
              <a:sym typeface="Cairo"/>
            </a:endParaRPr>
          </a:p>
        </p:txBody>
      </p:sp>
      <p:pic>
        <p:nvPicPr>
          <p:cNvPr id="620" name="Google Shape;620;p41"/>
          <p:cNvPicPr preferRelativeResize="0"/>
          <p:nvPr/>
        </p:nvPicPr>
        <p:blipFill>
          <a:blip r:embed="rId5">
            <a:alphaModFix/>
          </a:blip>
          <a:stretch>
            <a:fillRect/>
          </a:stretch>
        </p:blipFill>
        <p:spPr>
          <a:xfrm>
            <a:off x="264300" y="171650"/>
            <a:ext cx="807526" cy="244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2"/>
          <p:cNvSpPr txBox="1"/>
          <p:nvPr/>
        </p:nvSpPr>
        <p:spPr>
          <a:xfrm>
            <a:off x="566875" y="920250"/>
            <a:ext cx="7318200" cy="3519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Cairo"/>
              <a:buAutoNum type="arabicPeriod"/>
            </a:pPr>
            <a:r>
              <a:rPr b="1" lang="en" sz="1000">
                <a:solidFill>
                  <a:schemeClr val="dk1"/>
                </a:solidFill>
                <a:latin typeface="Cairo"/>
                <a:ea typeface="Cairo"/>
                <a:cs typeface="Cairo"/>
                <a:sym typeface="Cairo"/>
              </a:rPr>
              <a:t>Meningkatkan Retensi Pelanggan </a:t>
            </a:r>
            <a:r>
              <a:rPr b="1" lang="en" sz="1000">
                <a:solidFill>
                  <a:schemeClr val="dk1"/>
                </a:solidFill>
                <a:latin typeface="Cairo"/>
                <a:ea typeface="Cairo"/>
                <a:cs typeface="Cairo"/>
                <a:sym typeface="Cairo"/>
              </a:rPr>
              <a:t>(Menjaga pelanggan tetap aktif dan meningkatkan loyalitas)</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At-Risk Customers &amp; Loyal Advocates</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lang="en" sz="1000">
                <a:solidFill>
                  <a:schemeClr val="dk1"/>
                </a:solidFill>
                <a:latin typeface="Cairo"/>
                <a:ea typeface="Cairo"/>
                <a:cs typeface="Cairo"/>
                <a:sym typeface="Cairo"/>
              </a:rPr>
              <a:t>Strategi:</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Personalized Email &amp; Push Notification → Mengirimkan pengingat produk yang sering dibeli pelanggan.</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Loyalty Program → Memberikan poin tambahan untuk pelanggan yang kembali dalam waktu 30 hari.</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Reaktivasi Pelanggan Tidur (Recency &gt; 90 hari/Tidak bertransaksi selama 3 bulan)→ Memberikan diskon eksklusif </a:t>
            </a:r>
            <a:endParaRPr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AutoNum type="arabicPeriod"/>
            </a:pPr>
            <a:r>
              <a:rPr b="1" lang="en" sz="1000">
                <a:solidFill>
                  <a:schemeClr val="dk1"/>
                </a:solidFill>
                <a:latin typeface="Cairo"/>
                <a:ea typeface="Cairo"/>
                <a:cs typeface="Cairo"/>
                <a:sym typeface="Cairo"/>
              </a:rPr>
              <a:t>Meningkatkan Frekuensi dan Nilai Transaksi (Mendorong pelanggan berbelanja lebih sering dan meningkatkan nilai pembelian per transaksi)</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VIP Customers &amp; Rising Stars</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lang="en" sz="1000">
                <a:solidFill>
                  <a:schemeClr val="dk1"/>
                </a:solidFill>
                <a:latin typeface="Cairo"/>
                <a:ea typeface="Cairo"/>
                <a:cs typeface="Cairo"/>
                <a:sym typeface="Cairo"/>
              </a:rPr>
              <a:t>Strategi:</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Upselling &amp; Cross-selling → Merekomendasikan produk yang relevan berdasarkan histori pembelian.</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Bundling &amp; Diskon Volume → Menawarkan potongan harga untuk pembelian dalam jumlah lebih besar.</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Flash Sale &amp; Early Access → Memberikan akses eksklusif ke promo spesial untuk meningkatkan engagement.</a:t>
            </a:r>
            <a:endParaRPr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AutoNum type="arabicPeriod"/>
            </a:pPr>
            <a:r>
              <a:rPr b="1" lang="en" sz="1000">
                <a:solidFill>
                  <a:schemeClr val="dk1"/>
                </a:solidFill>
                <a:latin typeface="Cairo"/>
                <a:ea typeface="Cairo"/>
                <a:cs typeface="Cairo"/>
                <a:sym typeface="Cairo"/>
              </a:rPr>
              <a:t>Meningkatkan Akuisisi Pelanggan Baru (Menarik lebih banyak pelanggan baru untuk berbelanja di platform)</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Unclassified Customers &amp; At-Risk Customers</a:t>
            </a:r>
            <a:endParaRPr b="1" sz="1000">
              <a:solidFill>
                <a:schemeClr val="dk1"/>
              </a:solidFill>
              <a:latin typeface="Cairo"/>
              <a:ea typeface="Cairo"/>
              <a:cs typeface="Cairo"/>
              <a:sym typeface="Cairo"/>
            </a:endParaRPr>
          </a:p>
          <a:p>
            <a:pPr indent="-292100" lvl="0" marL="914400" rtl="0" algn="l">
              <a:spcBef>
                <a:spcPts val="0"/>
              </a:spcBef>
              <a:spcAft>
                <a:spcPts val="0"/>
              </a:spcAft>
              <a:buClr>
                <a:schemeClr val="dk1"/>
              </a:buClr>
              <a:buSzPts val="1000"/>
              <a:buFont typeface="Cairo"/>
              <a:buChar char="-"/>
            </a:pPr>
            <a:r>
              <a:rPr lang="en" sz="1000">
                <a:solidFill>
                  <a:schemeClr val="dk1"/>
                </a:solidFill>
                <a:latin typeface="Cairo"/>
                <a:ea typeface="Cairo"/>
                <a:cs typeface="Cairo"/>
                <a:sym typeface="Cairo"/>
              </a:rPr>
              <a:t>Strategi:</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Referral Program → Memberikan insentif bagi pelanggan lama yang mengajak teman baru berbelanja.</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Kolaborasi dengan Influencer → Menggunakan media sosial untuk menarik perhatian pelanggan baru.</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 Optimasi Kampanye Digital Marketing → Gunakan data RFM untuk menargetkan iklan ke segmen pelanggan potensial.</a:t>
            </a:r>
            <a:endParaRPr sz="1000">
              <a:solidFill>
                <a:schemeClr val="dk1"/>
              </a:solidFill>
              <a:latin typeface="Cairo"/>
              <a:ea typeface="Cairo"/>
              <a:cs typeface="Cairo"/>
              <a:sym typeface="Cairo"/>
            </a:endParaRPr>
          </a:p>
        </p:txBody>
      </p:sp>
      <p:sp>
        <p:nvSpPr>
          <p:cNvPr id="626" name="Google Shape;626;p42"/>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Rekomendasi</a:t>
            </a:r>
            <a:endParaRPr sz="2200"/>
          </a:p>
        </p:txBody>
      </p:sp>
      <p:pic>
        <p:nvPicPr>
          <p:cNvPr id="627" name="Google Shape;627;p42"/>
          <p:cNvPicPr preferRelativeResize="0"/>
          <p:nvPr/>
        </p:nvPicPr>
        <p:blipFill>
          <a:blip r:embed="rId3">
            <a:alphaModFix/>
          </a:blip>
          <a:stretch>
            <a:fillRect/>
          </a:stretch>
        </p:blipFill>
        <p:spPr>
          <a:xfrm>
            <a:off x="264300" y="171650"/>
            <a:ext cx="807526" cy="24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3"/>
          <p:cNvSpPr txBox="1"/>
          <p:nvPr/>
        </p:nvSpPr>
        <p:spPr>
          <a:xfrm>
            <a:off x="788400" y="938300"/>
            <a:ext cx="7318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Cairo"/>
                <a:ea typeface="Cairo"/>
                <a:cs typeface="Cairo"/>
                <a:sym typeface="Cairo"/>
              </a:rPr>
              <a:t>4.     Mengoptimalkan Performa Penjualan di Kota Prioritas (Memaksimalkan potensi pasar di wilayah dengan transaksi tinggi)</a:t>
            </a:r>
            <a:endParaRPr b="1"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Pelanggan di Surabaya &amp; Yogyakarta</a:t>
            </a:r>
            <a:endParaRPr b="1" sz="1000">
              <a:solidFill>
                <a:schemeClr val="dk1"/>
              </a:solidFill>
              <a:latin typeface="Cairo"/>
              <a:ea typeface="Cairo"/>
              <a:cs typeface="Cairo"/>
              <a:sym typeface="Cairo"/>
            </a:endParaRPr>
          </a:p>
          <a:p>
            <a:pPr indent="-292100" lvl="0" marL="457200" rtl="0" algn="l">
              <a:spcBef>
                <a:spcPts val="0"/>
              </a:spcBef>
              <a:spcAft>
                <a:spcPts val="0"/>
              </a:spcAft>
              <a:buClr>
                <a:schemeClr val="dk1"/>
              </a:buClr>
              <a:buSzPts val="1000"/>
              <a:buFont typeface="Cairo"/>
              <a:buChar char="-"/>
            </a:pPr>
            <a:r>
              <a:rPr lang="en" sz="1000">
                <a:solidFill>
                  <a:schemeClr val="dk1"/>
                </a:solidFill>
                <a:latin typeface="Cairo"/>
                <a:ea typeface="Cairo"/>
                <a:cs typeface="Cairo"/>
                <a:sym typeface="Cairo"/>
              </a:rPr>
              <a:t>Strategi:</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Event atau Pop-Up Store Lokal → Mengadakan promo eksklusif atau event di wilayah dengan transaksi tinggi.</a:t>
            </a:r>
            <a:endParaRPr sz="1000">
              <a:solidFill>
                <a:schemeClr val="dk1"/>
              </a:solidFill>
              <a:latin typeface="Cairo"/>
              <a:ea typeface="Cairo"/>
              <a:cs typeface="Cairo"/>
              <a:sym typeface="Cairo"/>
            </a:endParaRPr>
          </a:p>
          <a:p>
            <a:pPr indent="0" lvl="0" marL="0" rtl="0" algn="l">
              <a:spcBef>
                <a:spcPts val="1000"/>
              </a:spcBef>
              <a:spcAft>
                <a:spcPts val="0"/>
              </a:spcAft>
              <a:buNone/>
            </a:pPr>
            <a:r>
              <a:rPr b="1" lang="en" sz="1000">
                <a:solidFill>
                  <a:schemeClr val="dk1"/>
                </a:solidFill>
                <a:latin typeface="Cairo"/>
                <a:ea typeface="Cairo"/>
                <a:cs typeface="Cairo"/>
                <a:sym typeface="Cairo"/>
              </a:rPr>
              <a:t>5. Memaksimalkan Kinerja Kategori Produk</a:t>
            </a:r>
            <a:endParaRPr b="1"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Electronics</a:t>
            </a:r>
            <a:br>
              <a:rPr b="1"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Strategi: Memanfaatkan lonjakan permintaan di akhir tahun dengan promosi akhir tahun, diskon bundling, atau cashback. Retargeting pelanggan yang sebelumnya bertransaksi di kategori ini.</a:t>
            </a:r>
            <a:endParaRPr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Home</a:t>
            </a:r>
            <a:br>
              <a:rPr b="1"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Strategi : Karena ada pola kenaikan di akhir tahun dan penurunan di awal tahun, dorong pembelian dengan diskon atau bundling pasca liburan untuk mempertahankan permintaan. Memperkuat pemasaran menjelang akhir tahun, misalnya dengan kampanye renovasi rumah untuk menyambut tahun baru.</a:t>
            </a:r>
            <a:endParaRPr sz="1000">
              <a:solidFill>
                <a:schemeClr val="dk1"/>
              </a:solidFill>
              <a:latin typeface="Cairo"/>
              <a:ea typeface="Cairo"/>
              <a:cs typeface="Cairo"/>
              <a:sym typeface="Cairo"/>
            </a:endParaRPr>
          </a:p>
          <a:p>
            <a:pPr indent="-292100" lvl="0" marL="457200" rtl="0" algn="l">
              <a:spcBef>
                <a:spcPts val="1000"/>
              </a:spcBef>
              <a:spcAft>
                <a:spcPts val="0"/>
              </a:spcAft>
              <a:buClr>
                <a:schemeClr val="dk1"/>
              </a:buClr>
              <a:buSzPts val="1000"/>
              <a:buFont typeface="Cairo"/>
              <a:buChar char="-"/>
            </a:pPr>
            <a:r>
              <a:rPr b="1" lang="en" sz="1000">
                <a:solidFill>
                  <a:schemeClr val="dk1"/>
                </a:solidFill>
                <a:latin typeface="Cairo"/>
                <a:ea typeface="Cairo"/>
                <a:cs typeface="Cairo"/>
                <a:sym typeface="Cairo"/>
              </a:rPr>
              <a:t>Target: Fashion &amp; Sport</a:t>
            </a:r>
            <a:br>
              <a:rPr b="1"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Strategi : Karena kategori ini relatif stabil sepanjang tahun, bisa fokus pada strategi loyalty program dan seasonal collection untuk menjaga daya tarik. Mengoptimalkan pemasaran di periode-periode event besar, seperti musim liburan.</a:t>
            </a:r>
            <a:endParaRPr sz="1000">
              <a:solidFill>
                <a:schemeClr val="dk1"/>
              </a:solidFill>
              <a:latin typeface="Cairo"/>
              <a:ea typeface="Cairo"/>
              <a:cs typeface="Cairo"/>
              <a:sym typeface="Cairo"/>
            </a:endParaRPr>
          </a:p>
          <a:p>
            <a:pPr indent="-292100" lvl="0" marL="457200" rtl="0" algn="l">
              <a:spcBef>
                <a:spcPts val="1000"/>
              </a:spcBef>
              <a:spcAft>
                <a:spcPts val="1000"/>
              </a:spcAft>
              <a:buClr>
                <a:schemeClr val="dk1"/>
              </a:buClr>
              <a:buSzPts val="1000"/>
              <a:buFont typeface="Cairo"/>
              <a:buChar char="-"/>
            </a:pPr>
            <a:r>
              <a:rPr b="1" lang="en" sz="1000">
                <a:solidFill>
                  <a:schemeClr val="dk1"/>
                </a:solidFill>
                <a:latin typeface="Cairo"/>
                <a:ea typeface="Cairo"/>
                <a:cs typeface="Cairo"/>
                <a:sym typeface="Cairo"/>
              </a:rPr>
              <a:t>Target : Beauty</a:t>
            </a:r>
            <a:br>
              <a:rPr lang="en" sz="1000">
                <a:solidFill>
                  <a:schemeClr val="dk1"/>
                </a:solidFill>
                <a:latin typeface="Cairo"/>
                <a:ea typeface="Cairo"/>
                <a:cs typeface="Cairo"/>
                <a:sym typeface="Cairo"/>
              </a:rPr>
            </a:br>
            <a:r>
              <a:rPr lang="en" sz="1000">
                <a:solidFill>
                  <a:schemeClr val="dk1"/>
                </a:solidFill>
                <a:latin typeface="Cairo"/>
                <a:ea typeface="Cairo"/>
                <a:cs typeface="Cairo"/>
                <a:sym typeface="Cairo"/>
              </a:rPr>
              <a:t>Strategi: Dengan pertumbuhan yang konsisten, kategori ini bisa dimanfaatkan untuk program subscription box atau loyalty rewards agar pelanggan tetap aktif berbelanja. </a:t>
            </a:r>
            <a:r>
              <a:rPr lang="en" sz="1000">
                <a:solidFill>
                  <a:schemeClr val="dk1"/>
                </a:solidFill>
                <a:latin typeface="Cairo"/>
                <a:ea typeface="Cairo"/>
                <a:cs typeface="Cairo"/>
                <a:sym typeface="Cairo"/>
              </a:rPr>
              <a:t>Memanfaatkan</a:t>
            </a:r>
            <a:r>
              <a:rPr lang="en" sz="1000">
                <a:solidFill>
                  <a:schemeClr val="dk1"/>
                </a:solidFill>
                <a:latin typeface="Cairo"/>
                <a:ea typeface="Cairo"/>
                <a:cs typeface="Cairo"/>
                <a:sym typeface="Cairo"/>
              </a:rPr>
              <a:t> influencer marketing untuk meningkatkan engagement dan mempertahankan pertumbuhan jangka panjang.</a:t>
            </a:r>
            <a:endParaRPr sz="1000">
              <a:solidFill>
                <a:schemeClr val="dk1"/>
              </a:solidFill>
              <a:latin typeface="Cairo"/>
              <a:ea typeface="Cairo"/>
              <a:cs typeface="Cairo"/>
              <a:sym typeface="Cairo"/>
            </a:endParaRPr>
          </a:p>
        </p:txBody>
      </p:sp>
      <p:sp>
        <p:nvSpPr>
          <p:cNvPr id="633" name="Google Shape;633;p43"/>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Rekomendasi</a:t>
            </a:r>
            <a:endParaRPr sz="2200"/>
          </a:p>
        </p:txBody>
      </p:sp>
      <p:pic>
        <p:nvPicPr>
          <p:cNvPr id="634" name="Google Shape;634;p43"/>
          <p:cNvPicPr preferRelativeResize="0"/>
          <p:nvPr/>
        </p:nvPicPr>
        <p:blipFill>
          <a:blip r:embed="rId3">
            <a:alphaModFix/>
          </a:blip>
          <a:stretch>
            <a:fillRect/>
          </a:stretch>
        </p:blipFill>
        <p:spPr>
          <a:xfrm>
            <a:off x="264300" y="171650"/>
            <a:ext cx="807526" cy="244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4"/>
          <p:cNvSpPr txBox="1"/>
          <p:nvPr>
            <p:ph type="title"/>
          </p:nvPr>
        </p:nvSpPr>
        <p:spPr>
          <a:xfrm>
            <a:off x="373750" y="376300"/>
            <a:ext cx="505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Analysis Dashboard</a:t>
            </a:r>
            <a:endParaRPr sz="2200"/>
          </a:p>
        </p:txBody>
      </p:sp>
      <p:pic>
        <p:nvPicPr>
          <p:cNvPr id="640" name="Google Shape;640;p44"/>
          <p:cNvPicPr preferRelativeResize="0"/>
          <p:nvPr/>
        </p:nvPicPr>
        <p:blipFill rotWithShape="1">
          <a:blip r:embed="rId3">
            <a:alphaModFix/>
          </a:blip>
          <a:srcRect b="0" l="268" r="258" t="0"/>
          <a:stretch/>
        </p:blipFill>
        <p:spPr>
          <a:xfrm>
            <a:off x="1897050" y="1008225"/>
            <a:ext cx="5170349" cy="3786498"/>
          </a:xfrm>
          <a:prstGeom prst="rect">
            <a:avLst/>
          </a:prstGeom>
          <a:noFill/>
          <a:ln>
            <a:noFill/>
          </a:ln>
          <a:effectLst>
            <a:outerShdw blurRad="57150" rotWithShape="0" algn="bl" dir="5400000" dist="19050">
              <a:srgbClr val="000000">
                <a:alpha val="50000"/>
              </a:srgbClr>
            </a:outerShdw>
          </a:effectLst>
        </p:spPr>
      </p:pic>
      <p:pic>
        <p:nvPicPr>
          <p:cNvPr id="641" name="Google Shape;641;p44"/>
          <p:cNvPicPr preferRelativeResize="0"/>
          <p:nvPr/>
        </p:nvPicPr>
        <p:blipFill>
          <a:blip r:embed="rId4">
            <a:alphaModFix/>
          </a:blip>
          <a:stretch>
            <a:fillRect/>
          </a:stretch>
        </p:blipFill>
        <p:spPr>
          <a:xfrm>
            <a:off x="264300" y="171650"/>
            <a:ext cx="807526" cy="244775"/>
          </a:xfrm>
          <a:prstGeom prst="rect">
            <a:avLst/>
          </a:prstGeom>
          <a:noFill/>
          <a:ln>
            <a:noFill/>
          </a:ln>
        </p:spPr>
      </p:pic>
      <p:sp>
        <p:nvSpPr>
          <p:cNvPr id="642" name="Google Shape;642;p44"/>
          <p:cNvSpPr txBox="1"/>
          <p:nvPr/>
        </p:nvSpPr>
        <p:spPr>
          <a:xfrm>
            <a:off x="402853" y="724753"/>
            <a:ext cx="68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000">
                <a:solidFill>
                  <a:schemeClr val="dk1"/>
                </a:solidFill>
                <a:latin typeface="Cairo"/>
                <a:ea typeface="Cairo"/>
                <a:cs typeface="Cairo"/>
                <a:sym typeface="Cairo"/>
              </a:rPr>
              <a:t>Untuk memberikan analisis menyeluruh terhadap performa penjualan dan retensi pelanggan.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928125" y="1047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58" name="Google Shape;258;p27"/>
          <p:cNvSpPr txBox="1"/>
          <p:nvPr>
            <p:ph idx="2" type="title"/>
          </p:nvPr>
        </p:nvSpPr>
        <p:spPr>
          <a:xfrm>
            <a:off x="928125" y="184077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01</a:t>
            </a:r>
            <a:endParaRPr sz="2000"/>
          </a:p>
        </p:txBody>
      </p:sp>
      <p:sp>
        <p:nvSpPr>
          <p:cNvPr id="259" name="Google Shape;259;p27"/>
          <p:cNvSpPr txBox="1"/>
          <p:nvPr>
            <p:ph idx="1" type="subTitle"/>
          </p:nvPr>
        </p:nvSpPr>
        <p:spPr>
          <a:xfrm>
            <a:off x="1611450" y="178841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Latar Belakang Project</a:t>
            </a:r>
            <a:endParaRPr sz="1700"/>
          </a:p>
        </p:txBody>
      </p:sp>
      <p:sp>
        <p:nvSpPr>
          <p:cNvPr id="260" name="Google Shape;260;p27"/>
          <p:cNvSpPr txBox="1"/>
          <p:nvPr>
            <p:ph idx="2" type="title"/>
          </p:nvPr>
        </p:nvSpPr>
        <p:spPr>
          <a:xfrm>
            <a:off x="928125" y="257272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02</a:t>
            </a:r>
            <a:endParaRPr sz="2000"/>
          </a:p>
        </p:txBody>
      </p:sp>
      <p:sp>
        <p:nvSpPr>
          <p:cNvPr id="261" name="Google Shape;261;p27"/>
          <p:cNvSpPr txBox="1"/>
          <p:nvPr>
            <p:ph idx="1" type="subTitle"/>
          </p:nvPr>
        </p:nvSpPr>
        <p:spPr>
          <a:xfrm>
            <a:off x="1611450" y="252036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Tujuan Bisnis</a:t>
            </a:r>
            <a:endParaRPr sz="1700"/>
          </a:p>
        </p:txBody>
      </p:sp>
      <p:sp>
        <p:nvSpPr>
          <p:cNvPr id="262" name="Google Shape;262;p27"/>
          <p:cNvSpPr txBox="1"/>
          <p:nvPr>
            <p:ph idx="2" type="title"/>
          </p:nvPr>
        </p:nvSpPr>
        <p:spPr>
          <a:xfrm>
            <a:off x="928125" y="330467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03</a:t>
            </a:r>
            <a:endParaRPr sz="2000"/>
          </a:p>
        </p:txBody>
      </p:sp>
      <p:sp>
        <p:nvSpPr>
          <p:cNvPr id="263" name="Google Shape;263;p27"/>
          <p:cNvSpPr txBox="1"/>
          <p:nvPr>
            <p:ph idx="1" type="subTitle"/>
          </p:nvPr>
        </p:nvSpPr>
        <p:spPr>
          <a:xfrm>
            <a:off x="1611450" y="325231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Understanding</a:t>
            </a:r>
            <a:endParaRPr sz="1700"/>
          </a:p>
        </p:txBody>
      </p:sp>
      <p:sp>
        <p:nvSpPr>
          <p:cNvPr id="264" name="Google Shape;264;p27"/>
          <p:cNvSpPr txBox="1"/>
          <p:nvPr>
            <p:ph idx="2" type="title"/>
          </p:nvPr>
        </p:nvSpPr>
        <p:spPr>
          <a:xfrm>
            <a:off x="4557825" y="189312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04</a:t>
            </a:r>
            <a:endParaRPr sz="2000"/>
          </a:p>
        </p:txBody>
      </p:sp>
      <p:sp>
        <p:nvSpPr>
          <p:cNvPr id="265" name="Google Shape;265;p27"/>
          <p:cNvSpPr txBox="1"/>
          <p:nvPr>
            <p:ph idx="1" type="subTitle"/>
          </p:nvPr>
        </p:nvSpPr>
        <p:spPr>
          <a:xfrm>
            <a:off x="5241150" y="184076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Data </a:t>
            </a:r>
            <a:r>
              <a:rPr lang="en" sz="1700"/>
              <a:t>Preprocessing</a:t>
            </a:r>
            <a:endParaRPr sz="1700"/>
          </a:p>
        </p:txBody>
      </p:sp>
      <p:sp>
        <p:nvSpPr>
          <p:cNvPr id="266" name="Google Shape;266;p27"/>
          <p:cNvSpPr txBox="1"/>
          <p:nvPr>
            <p:ph idx="2" type="title"/>
          </p:nvPr>
        </p:nvSpPr>
        <p:spPr>
          <a:xfrm>
            <a:off x="4557825" y="257272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05</a:t>
            </a:r>
            <a:endParaRPr sz="2000"/>
          </a:p>
        </p:txBody>
      </p:sp>
      <p:sp>
        <p:nvSpPr>
          <p:cNvPr id="267" name="Google Shape;267;p27"/>
          <p:cNvSpPr txBox="1"/>
          <p:nvPr>
            <p:ph idx="1" type="subTitle"/>
          </p:nvPr>
        </p:nvSpPr>
        <p:spPr>
          <a:xfrm>
            <a:off x="5241150" y="252036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Temuan dan Hasil</a:t>
            </a:r>
            <a:endParaRPr sz="1700"/>
          </a:p>
        </p:txBody>
      </p:sp>
      <p:sp>
        <p:nvSpPr>
          <p:cNvPr id="268" name="Google Shape;268;p27"/>
          <p:cNvSpPr txBox="1"/>
          <p:nvPr>
            <p:ph idx="2" type="title"/>
          </p:nvPr>
        </p:nvSpPr>
        <p:spPr>
          <a:xfrm>
            <a:off x="4557825" y="3304677"/>
            <a:ext cx="5928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06</a:t>
            </a:r>
            <a:endParaRPr sz="2000"/>
          </a:p>
        </p:txBody>
      </p:sp>
      <p:sp>
        <p:nvSpPr>
          <p:cNvPr id="269" name="Google Shape;269;p27"/>
          <p:cNvSpPr txBox="1"/>
          <p:nvPr>
            <p:ph idx="1" type="subTitle"/>
          </p:nvPr>
        </p:nvSpPr>
        <p:spPr>
          <a:xfrm>
            <a:off x="5241150" y="3252315"/>
            <a:ext cx="31695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Rekomendasi</a:t>
            </a:r>
            <a:endParaRPr sz="1700"/>
          </a:p>
        </p:txBody>
      </p:sp>
      <p:pic>
        <p:nvPicPr>
          <p:cNvPr id="270" name="Google Shape;270;p27"/>
          <p:cNvPicPr preferRelativeResize="0"/>
          <p:nvPr/>
        </p:nvPicPr>
        <p:blipFill>
          <a:blip r:embed="rId3">
            <a:alphaModFix/>
          </a:blip>
          <a:stretch>
            <a:fillRect/>
          </a:stretch>
        </p:blipFill>
        <p:spPr>
          <a:xfrm>
            <a:off x="264300" y="171650"/>
            <a:ext cx="807526" cy="244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5"/>
          <p:cNvSpPr txBox="1"/>
          <p:nvPr>
            <p:ph type="title"/>
          </p:nvPr>
        </p:nvSpPr>
        <p:spPr>
          <a:xfrm>
            <a:off x="373750" y="376300"/>
            <a:ext cx="505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Customer Segmentation Dashboard</a:t>
            </a:r>
            <a:endParaRPr sz="2200"/>
          </a:p>
        </p:txBody>
      </p:sp>
      <p:pic>
        <p:nvPicPr>
          <p:cNvPr id="648" name="Google Shape;648;p45"/>
          <p:cNvPicPr preferRelativeResize="0"/>
          <p:nvPr/>
        </p:nvPicPr>
        <p:blipFill rotWithShape="1">
          <a:blip r:embed="rId3">
            <a:alphaModFix/>
          </a:blip>
          <a:srcRect b="169" l="0" r="0" t="159"/>
          <a:stretch/>
        </p:blipFill>
        <p:spPr>
          <a:xfrm>
            <a:off x="1240950" y="1105400"/>
            <a:ext cx="5994373" cy="3556375"/>
          </a:xfrm>
          <a:prstGeom prst="rect">
            <a:avLst/>
          </a:prstGeom>
          <a:noFill/>
          <a:ln>
            <a:noFill/>
          </a:ln>
          <a:effectLst>
            <a:outerShdw blurRad="57150" rotWithShape="0" algn="bl" dir="5400000" dist="19050">
              <a:srgbClr val="000000">
                <a:alpha val="50000"/>
              </a:srgbClr>
            </a:outerShdw>
          </a:effectLst>
        </p:spPr>
      </p:pic>
      <p:pic>
        <p:nvPicPr>
          <p:cNvPr id="649" name="Google Shape;649;p45"/>
          <p:cNvPicPr preferRelativeResize="0"/>
          <p:nvPr/>
        </p:nvPicPr>
        <p:blipFill>
          <a:blip r:embed="rId4">
            <a:alphaModFix/>
          </a:blip>
          <a:stretch>
            <a:fillRect/>
          </a:stretch>
        </p:blipFill>
        <p:spPr>
          <a:xfrm>
            <a:off x="264300" y="171650"/>
            <a:ext cx="807526" cy="244775"/>
          </a:xfrm>
          <a:prstGeom prst="rect">
            <a:avLst/>
          </a:prstGeom>
          <a:noFill/>
          <a:ln>
            <a:noFill/>
          </a:ln>
        </p:spPr>
      </p:pic>
      <p:sp>
        <p:nvSpPr>
          <p:cNvPr id="650" name="Google Shape;650;p45"/>
          <p:cNvSpPr txBox="1"/>
          <p:nvPr/>
        </p:nvSpPr>
        <p:spPr>
          <a:xfrm>
            <a:off x="402853" y="724753"/>
            <a:ext cx="68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000">
                <a:solidFill>
                  <a:schemeClr val="dk1"/>
                </a:solidFill>
                <a:latin typeface="Cairo"/>
                <a:ea typeface="Cairo"/>
                <a:cs typeface="Cairo"/>
                <a:sym typeface="Cairo"/>
              </a:rPr>
              <a:t>Untuk Memberikan wawasan mengenai segmentasi pelanggan berdasarkan model RFM (Recency, Frequency, Monetary).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pSp>
        <p:nvGrpSpPr>
          <p:cNvPr id="655" name="Google Shape;655;p46"/>
          <p:cNvGrpSpPr/>
          <p:nvPr/>
        </p:nvGrpSpPr>
        <p:grpSpPr>
          <a:xfrm flipH="1" rot="4659980">
            <a:off x="3840892" y="3123036"/>
            <a:ext cx="4573980" cy="3479278"/>
            <a:chOff x="1522650" y="1117750"/>
            <a:chExt cx="4574075" cy="3479350"/>
          </a:xfrm>
        </p:grpSpPr>
        <p:sp>
          <p:nvSpPr>
            <p:cNvPr id="656" name="Google Shape;656;p46"/>
            <p:cNvSpPr/>
            <p:nvPr/>
          </p:nvSpPr>
          <p:spPr>
            <a:xfrm>
              <a:off x="2305900" y="1117750"/>
              <a:ext cx="3790825" cy="3217100"/>
            </a:xfrm>
            <a:custGeom>
              <a:rect b="b" l="l" r="r" t="t"/>
              <a:pathLst>
                <a:path extrusionOk="0" h="128684" w="151633">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522650" y="3538750"/>
              <a:ext cx="2417375" cy="1058350"/>
            </a:xfrm>
            <a:custGeom>
              <a:rect b="b" l="l" r="r" t="t"/>
              <a:pathLst>
                <a:path extrusionOk="0" h="42334" w="96695">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8" name="Google Shape;658;p46"/>
          <p:cNvPicPr preferRelativeResize="0"/>
          <p:nvPr/>
        </p:nvPicPr>
        <p:blipFill>
          <a:blip r:embed="rId3">
            <a:alphaModFix/>
          </a:blip>
          <a:stretch>
            <a:fillRect/>
          </a:stretch>
        </p:blipFill>
        <p:spPr>
          <a:xfrm flipH="1" rot="10800000">
            <a:off x="5738810" y="0"/>
            <a:ext cx="3405191" cy="5143500"/>
          </a:xfrm>
          <a:prstGeom prst="rect">
            <a:avLst/>
          </a:prstGeom>
          <a:noFill/>
          <a:ln>
            <a:noFill/>
          </a:ln>
        </p:spPr>
      </p:pic>
      <p:sp>
        <p:nvSpPr>
          <p:cNvPr id="659" name="Google Shape;659;p46"/>
          <p:cNvSpPr txBox="1"/>
          <p:nvPr>
            <p:ph type="title"/>
          </p:nvPr>
        </p:nvSpPr>
        <p:spPr>
          <a:xfrm>
            <a:off x="713225" y="747263"/>
            <a:ext cx="3281700" cy="9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60" name="Google Shape;660;p46"/>
          <p:cNvSpPr txBox="1"/>
          <p:nvPr>
            <p:ph idx="1" type="subTitle"/>
          </p:nvPr>
        </p:nvSpPr>
        <p:spPr>
          <a:xfrm>
            <a:off x="1053950" y="1584450"/>
            <a:ext cx="32817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u="sng">
                <a:solidFill>
                  <a:schemeClr val="hlink"/>
                </a:solidFill>
                <a:hlinkClick r:id="rId4"/>
              </a:rPr>
              <a:t>MGufrilFirdaus@gmail.com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085215115852</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Muhammad Gufril Firdaus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61" name="Google Shape;661;p46"/>
          <p:cNvPicPr preferRelativeResize="0"/>
          <p:nvPr/>
        </p:nvPicPr>
        <p:blipFill>
          <a:blip r:embed="rId7">
            <a:alphaModFix/>
          </a:blip>
          <a:stretch>
            <a:fillRect/>
          </a:stretch>
        </p:blipFill>
        <p:spPr>
          <a:xfrm>
            <a:off x="769225" y="2044450"/>
            <a:ext cx="235650" cy="235650"/>
          </a:xfrm>
          <a:prstGeom prst="rect">
            <a:avLst/>
          </a:prstGeom>
          <a:noFill/>
          <a:ln>
            <a:noFill/>
          </a:ln>
        </p:spPr>
      </p:pic>
      <p:pic>
        <p:nvPicPr>
          <p:cNvPr id="662" name="Google Shape;662;p46"/>
          <p:cNvPicPr preferRelativeResize="0"/>
          <p:nvPr/>
        </p:nvPicPr>
        <p:blipFill>
          <a:blip r:embed="rId8">
            <a:alphaModFix/>
          </a:blip>
          <a:stretch>
            <a:fillRect/>
          </a:stretch>
        </p:blipFill>
        <p:spPr>
          <a:xfrm>
            <a:off x="697737" y="2335325"/>
            <a:ext cx="346926" cy="346924"/>
          </a:xfrm>
          <a:prstGeom prst="rect">
            <a:avLst/>
          </a:prstGeom>
          <a:noFill/>
          <a:ln>
            <a:noFill/>
          </a:ln>
        </p:spPr>
      </p:pic>
      <p:pic>
        <p:nvPicPr>
          <p:cNvPr id="663" name="Google Shape;663;p46"/>
          <p:cNvPicPr preferRelativeResize="0"/>
          <p:nvPr/>
        </p:nvPicPr>
        <p:blipFill>
          <a:blip r:embed="rId9">
            <a:alphaModFix/>
          </a:blip>
          <a:stretch>
            <a:fillRect/>
          </a:stretch>
        </p:blipFill>
        <p:spPr>
          <a:xfrm>
            <a:off x="725375" y="2696713"/>
            <a:ext cx="291652" cy="291652"/>
          </a:xfrm>
          <a:prstGeom prst="rect">
            <a:avLst/>
          </a:prstGeom>
          <a:noFill/>
          <a:ln>
            <a:noFill/>
          </a:ln>
        </p:spPr>
      </p:pic>
      <p:sp>
        <p:nvSpPr>
          <p:cNvPr id="664" name="Google Shape;664;p46"/>
          <p:cNvSpPr/>
          <p:nvPr/>
        </p:nvSpPr>
        <p:spPr>
          <a:xfrm>
            <a:off x="592925" y="3381325"/>
            <a:ext cx="3476700" cy="821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p:nvPr/>
        </p:nvSpPr>
        <p:spPr>
          <a:xfrm>
            <a:off x="1212955" y="1153403"/>
            <a:ext cx="1456620" cy="1842400"/>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8"/>
          <p:cNvGrpSpPr/>
          <p:nvPr/>
        </p:nvGrpSpPr>
        <p:grpSpPr>
          <a:xfrm>
            <a:off x="1138535" y="1047509"/>
            <a:ext cx="1605418" cy="2161431"/>
            <a:chOff x="5186401" y="494525"/>
            <a:chExt cx="1834973" cy="3724678"/>
          </a:xfrm>
        </p:grpSpPr>
        <p:sp>
          <p:nvSpPr>
            <p:cNvPr id="277" name="Google Shape;277;p28"/>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p28"/>
          <p:cNvPicPr preferRelativeResize="0"/>
          <p:nvPr/>
        </p:nvPicPr>
        <p:blipFill rotWithShape="1">
          <a:blip r:embed="rId3">
            <a:alphaModFix/>
          </a:blip>
          <a:srcRect b="0" l="990" r="990" t="0"/>
          <a:stretch/>
        </p:blipFill>
        <p:spPr>
          <a:xfrm>
            <a:off x="1212963" y="1153405"/>
            <a:ext cx="1456326" cy="1843038"/>
          </a:xfrm>
          <a:prstGeom prst="rect">
            <a:avLst/>
          </a:prstGeom>
          <a:noFill/>
          <a:ln>
            <a:noFill/>
          </a:ln>
        </p:spPr>
      </p:pic>
      <p:pic>
        <p:nvPicPr>
          <p:cNvPr id="280" name="Google Shape;280;p28"/>
          <p:cNvPicPr preferRelativeResize="0"/>
          <p:nvPr/>
        </p:nvPicPr>
        <p:blipFill rotWithShape="1">
          <a:blip r:embed="rId4">
            <a:alphaModFix/>
          </a:blip>
          <a:srcRect b="13224" l="8416" r="8829" t="0"/>
          <a:stretch/>
        </p:blipFill>
        <p:spPr>
          <a:xfrm>
            <a:off x="1212971" y="1153396"/>
            <a:ext cx="1456351" cy="1860378"/>
          </a:xfrm>
          <a:prstGeom prst="rect">
            <a:avLst/>
          </a:prstGeom>
          <a:noFill/>
          <a:ln>
            <a:noFill/>
          </a:ln>
        </p:spPr>
      </p:pic>
      <p:sp>
        <p:nvSpPr>
          <p:cNvPr id="281" name="Google Shape;281;p28"/>
          <p:cNvSpPr txBox="1"/>
          <p:nvPr>
            <p:ph type="title"/>
          </p:nvPr>
        </p:nvSpPr>
        <p:spPr>
          <a:xfrm>
            <a:off x="637663" y="3422025"/>
            <a:ext cx="29022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MUHAMMAD GUFRIL FIRDAUS</a:t>
            </a:r>
            <a:endParaRPr sz="1500"/>
          </a:p>
        </p:txBody>
      </p:sp>
      <p:sp>
        <p:nvSpPr>
          <p:cNvPr id="282" name="Google Shape;282;p28"/>
          <p:cNvSpPr txBox="1"/>
          <p:nvPr/>
        </p:nvSpPr>
        <p:spPr>
          <a:xfrm>
            <a:off x="588775" y="37675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50" u="sng">
                <a:solidFill>
                  <a:schemeClr val="hlink"/>
                </a:solidFill>
                <a:highlight>
                  <a:srgbClr val="FFFFFF"/>
                </a:highlight>
                <a:latin typeface="Roboto"/>
                <a:ea typeface="Roboto"/>
                <a:cs typeface="Roboto"/>
                <a:sym typeface="Roboto"/>
                <a:hlinkClick r:id="rId5"/>
              </a:rPr>
              <a:t>www.linkedin.com/in/muhammad-gufril-firdaus</a:t>
            </a:r>
            <a:r>
              <a:rPr i="1" lang="en" sz="1050">
                <a:highlight>
                  <a:srgbClr val="FFFFFF"/>
                </a:highlight>
                <a:latin typeface="Roboto"/>
                <a:ea typeface="Roboto"/>
                <a:cs typeface="Roboto"/>
                <a:sym typeface="Roboto"/>
              </a:rPr>
              <a:t> </a:t>
            </a:r>
            <a:endParaRPr i="1" sz="1200">
              <a:solidFill>
                <a:schemeClr val="dk1"/>
              </a:solidFill>
              <a:latin typeface="Cairo"/>
              <a:ea typeface="Cairo"/>
              <a:cs typeface="Cairo"/>
              <a:sym typeface="Cairo"/>
            </a:endParaRPr>
          </a:p>
        </p:txBody>
      </p:sp>
      <p:sp>
        <p:nvSpPr>
          <p:cNvPr id="283" name="Google Shape;283;p28"/>
          <p:cNvSpPr txBox="1"/>
          <p:nvPr>
            <p:ph idx="1" type="subTitle"/>
          </p:nvPr>
        </p:nvSpPr>
        <p:spPr>
          <a:xfrm>
            <a:off x="3868690" y="1279050"/>
            <a:ext cx="1218600" cy="3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EXPERIENCE</a:t>
            </a:r>
            <a:endParaRPr b="1"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u="sng"/>
          </a:p>
          <a:p>
            <a:pPr indent="0" lvl="0" marL="0" rtl="0" algn="l">
              <a:spcBef>
                <a:spcPts val="0"/>
              </a:spcBef>
              <a:spcAft>
                <a:spcPts val="0"/>
              </a:spcAft>
              <a:buNone/>
            </a:pPr>
            <a:r>
              <a:t/>
            </a:r>
            <a:endParaRPr b="1" u="sng"/>
          </a:p>
        </p:txBody>
      </p:sp>
      <p:sp>
        <p:nvSpPr>
          <p:cNvPr id="284" name="Google Shape;284;p28"/>
          <p:cNvSpPr txBox="1"/>
          <p:nvPr/>
        </p:nvSpPr>
        <p:spPr>
          <a:xfrm>
            <a:off x="4875525" y="1570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iro"/>
                <a:ea typeface="Cairo"/>
                <a:cs typeface="Cairo"/>
                <a:sym typeface="Cairo"/>
              </a:rPr>
              <a:t>Trainer &amp; Administrator Logist</a:t>
            </a:r>
            <a:r>
              <a:rPr b="1" lang="en" sz="1200">
                <a:solidFill>
                  <a:schemeClr val="dk1"/>
                </a:solidFill>
                <a:latin typeface="Cairo"/>
                <a:ea typeface="Cairo"/>
                <a:cs typeface="Cairo"/>
                <a:sym typeface="Cairo"/>
              </a:rPr>
              <a:t>ik</a:t>
            </a:r>
            <a:endParaRPr b="1"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PT Paragon Technology And Innovation</a:t>
            </a:r>
            <a:endParaRPr sz="1200">
              <a:solidFill>
                <a:schemeClr val="dk1"/>
              </a:solidFill>
              <a:latin typeface="Cairo"/>
              <a:ea typeface="Cairo"/>
              <a:cs typeface="Cairo"/>
              <a:sym typeface="Cairo"/>
            </a:endParaRPr>
          </a:p>
        </p:txBody>
      </p:sp>
      <p:sp>
        <p:nvSpPr>
          <p:cNvPr id="285" name="Google Shape;285;p28"/>
          <p:cNvSpPr txBox="1"/>
          <p:nvPr/>
        </p:nvSpPr>
        <p:spPr>
          <a:xfrm>
            <a:off x="3883000" y="1570050"/>
            <a:ext cx="91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Juli 2019 -</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Nov 2024</a:t>
            </a:r>
            <a:endParaRPr sz="1200">
              <a:solidFill>
                <a:schemeClr val="dk1"/>
              </a:solidFill>
              <a:latin typeface="Cairo"/>
              <a:ea typeface="Cairo"/>
              <a:cs typeface="Cairo"/>
              <a:sym typeface="Cairo"/>
            </a:endParaRPr>
          </a:p>
        </p:txBody>
      </p:sp>
      <p:sp>
        <p:nvSpPr>
          <p:cNvPr id="286" name="Google Shape;286;p28"/>
          <p:cNvSpPr txBox="1"/>
          <p:nvPr>
            <p:ph idx="1" type="subTitle"/>
          </p:nvPr>
        </p:nvSpPr>
        <p:spPr>
          <a:xfrm>
            <a:off x="3883000" y="2514000"/>
            <a:ext cx="1218600" cy="3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EDUCATION</a:t>
            </a:r>
            <a:endParaRPr b="1" u="sng"/>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287" name="Google Shape;287;p28"/>
          <p:cNvSpPr txBox="1"/>
          <p:nvPr/>
        </p:nvSpPr>
        <p:spPr>
          <a:xfrm>
            <a:off x="4905550" y="27720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iro"/>
                <a:ea typeface="Cairo"/>
                <a:cs typeface="Cairo"/>
                <a:sym typeface="Cairo"/>
              </a:rPr>
              <a:t>Data Science Bootcamp</a:t>
            </a:r>
            <a:endParaRPr b="1"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dibimbing.id</a:t>
            </a:r>
            <a:endParaRPr sz="1200">
              <a:solidFill>
                <a:schemeClr val="dk1"/>
              </a:solidFill>
              <a:latin typeface="Cairo"/>
              <a:ea typeface="Cairo"/>
              <a:cs typeface="Cairo"/>
              <a:sym typeface="Cairo"/>
            </a:endParaRPr>
          </a:p>
        </p:txBody>
      </p:sp>
      <p:sp>
        <p:nvSpPr>
          <p:cNvPr id="288" name="Google Shape;288;p28"/>
          <p:cNvSpPr txBox="1"/>
          <p:nvPr/>
        </p:nvSpPr>
        <p:spPr>
          <a:xfrm>
            <a:off x="3899950" y="2772075"/>
            <a:ext cx="10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Nov 2024- Sekarang</a:t>
            </a:r>
            <a:endParaRPr sz="1200">
              <a:solidFill>
                <a:schemeClr val="dk1"/>
              </a:solidFill>
              <a:latin typeface="Cairo"/>
              <a:ea typeface="Cairo"/>
              <a:cs typeface="Cairo"/>
              <a:sym typeface="Cairo"/>
            </a:endParaRPr>
          </a:p>
        </p:txBody>
      </p:sp>
      <p:sp>
        <p:nvSpPr>
          <p:cNvPr id="289" name="Google Shape;289;p28"/>
          <p:cNvSpPr txBox="1"/>
          <p:nvPr/>
        </p:nvSpPr>
        <p:spPr>
          <a:xfrm>
            <a:off x="4884000" y="34620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iro"/>
                <a:ea typeface="Cairo"/>
                <a:cs typeface="Cairo"/>
                <a:sym typeface="Cairo"/>
              </a:rPr>
              <a:t>Bachelor of Computer Science</a:t>
            </a:r>
            <a:endParaRPr b="1"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Universitas Insan Pembangunan Indonesia</a:t>
            </a:r>
            <a:endParaRPr sz="1200">
              <a:solidFill>
                <a:schemeClr val="dk1"/>
              </a:solidFill>
              <a:latin typeface="Cairo"/>
              <a:ea typeface="Cairo"/>
              <a:cs typeface="Cairo"/>
              <a:sym typeface="Cairo"/>
            </a:endParaRPr>
          </a:p>
        </p:txBody>
      </p:sp>
      <p:sp>
        <p:nvSpPr>
          <p:cNvPr id="290" name="Google Shape;290;p28"/>
          <p:cNvSpPr txBox="1"/>
          <p:nvPr/>
        </p:nvSpPr>
        <p:spPr>
          <a:xfrm>
            <a:off x="3899950" y="3462025"/>
            <a:ext cx="10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2021 - </a:t>
            </a:r>
            <a:endParaRPr sz="1200">
              <a:solidFill>
                <a:schemeClr val="dk1"/>
              </a:solidFill>
              <a:latin typeface="Cairo"/>
              <a:ea typeface="Cairo"/>
              <a:cs typeface="Cairo"/>
              <a:sym typeface="Cairo"/>
            </a:endParaRPr>
          </a:p>
          <a:p>
            <a:pPr indent="0" lvl="0" marL="0" rtl="0" algn="l">
              <a:spcBef>
                <a:spcPts val="0"/>
              </a:spcBef>
              <a:spcAft>
                <a:spcPts val="0"/>
              </a:spcAft>
              <a:buNone/>
            </a:pPr>
            <a:r>
              <a:rPr lang="en" sz="1200">
                <a:solidFill>
                  <a:schemeClr val="dk1"/>
                </a:solidFill>
                <a:latin typeface="Cairo"/>
                <a:ea typeface="Cairo"/>
                <a:cs typeface="Cairo"/>
                <a:sym typeface="Cairo"/>
              </a:rPr>
              <a:t>2025</a:t>
            </a:r>
            <a:endParaRPr sz="1200">
              <a:solidFill>
                <a:schemeClr val="dk1"/>
              </a:solidFill>
              <a:latin typeface="Cairo"/>
              <a:ea typeface="Cairo"/>
              <a:cs typeface="Cairo"/>
              <a:sym typeface="Cairo"/>
            </a:endParaRPr>
          </a:p>
        </p:txBody>
      </p:sp>
      <p:cxnSp>
        <p:nvCxnSpPr>
          <p:cNvPr id="291" name="Google Shape;291;p28"/>
          <p:cNvCxnSpPr/>
          <p:nvPr/>
        </p:nvCxnSpPr>
        <p:spPr>
          <a:xfrm flipH="1" rot="10800000">
            <a:off x="3699474" y="2286826"/>
            <a:ext cx="4572000" cy="12300"/>
          </a:xfrm>
          <a:prstGeom prst="straightConnector1">
            <a:avLst/>
          </a:prstGeom>
          <a:noFill/>
          <a:ln cap="flat" cmpd="sng" w="9525">
            <a:solidFill>
              <a:schemeClr val="accent3"/>
            </a:solidFill>
            <a:prstDash val="dash"/>
            <a:round/>
            <a:headEnd len="med" w="med" type="none"/>
            <a:tailEnd len="med" w="med" type="none"/>
          </a:ln>
        </p:spPr>
      </p:cxnSp>
      <p:sp>
        <p:nvSpPr>
          <p:cNvPr id="292" name="Google Shape;292;p28"/>
          <p:cNvSpPr txBox="1"/>
          <p:nvPr/>
        </p:nvSpPr>
        <p:spPr>
          <a:xfrm>
            <a:off x="4905550" y="523625"/>
            <a:ext cx="327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airo"/>
                <a:ea typeface="Cairo"/>
                <a:cs typeface="Cairo"/>
                <a:sym typeface="Cairo"/>
              </a:rPr>
              <a:t>"Simplifying complex data through advanced analytics to uncover strategic insights and drive data-driven solutions for business growth."</a:t>
            </a:r>
            <a:endParaRPr sz="900">
              <a:solidFill>
                <a:schemeClr val="dk1"/>
              </a:solidFill>
              <a:latin typeface="Cairo"/>
              <a:ea typeface="Cairo"/>
              <a:cs typeface="Cairo"/>
              <a:sym typeface="Cairo"/>
            </a:endParaRPr>
          </a:p>
        </p:txBody>
      </p:sp>
      <p:pic>
        <p:nvPicPr>
          <p:cNvPr id="293" name="Google Shape;293;p28"/>
          <p:cNvPicPr preferRelativeResize="0"/>
          <p:nvPr/>
        </p:nvPicPr>
        <p:blipFill>
          <a:blip r:embed="rId6">
            <a:alphaModFix/>
          </a:blip>
          <a:stretch>
            <a:fillRect/>
          </a:stretch>
        </p:blipFill>
        <p:spPr>
          <a:xfrm>
            <a:off x="264300" y="171650"/>
            <a:ext cx="807526" cy="244775"/>
          </a:xfrm>
          <a:prstGeom prst="rect">
            <a:avLst/>
          </a:prstGeom>
          <a:noFill/>
          <a:ln>
            <a:noFill/>
          </a:ln>
        </p:spPr>
      </p:pic>
      <p:sp>
        <p:nvSpPr>
          <p:cNvPr id="294" name="Google Shape;294;p28"/>
          <p:cNvSpPr txBox="1"/>
          <p:nvPr>
            <p:ph type="title"/>
          </p:nvPr>
        </p:nvSpPr>
        <p:spPr>
          <a:xfrm>
            <a:off x="1071825" y="491513"/>
            <a:ext cx="1880700" cy="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ABOUT ME</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403975" y="605575"/>
            <a:ext cx="3993300" cy="48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Latar Belakang Project</a:t>
            </a:r>
            <a:endParaRPr sz="2500"/>
          </a:p>
        </p:txBody>
      </p:sp>
      <p:sp>
        <p:nvSpPr>
          <p:cNvPr id="300" name="Google Shape;300;p29"/>
          <p:cNvSpPr txBox="1"/>
          <p:nvPr>
            <p:ph idx="1" type="subTitle"/>
          </p:nvPr>
        </p:nvSpPr>
        <p:spPr>
          <a:xfrm>
            <a:off x="403975" y="1117500"/>
            <a:ext cx="3759000" cy="329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Urban Mart merupakan perusahaan ritel yang mana mengalami fluktuasi signifikan dalam jumlah pelanggan dan total penjualan setiap bulannya. Berdasarkan data transaksi dari 2023 hingga 2024, ditemukan bahwa:</a:t>
            </a:r>
            <a:endParaRPr/>
          </a:p>
          <a:p>
            <a:pPr indent="-304800" lvl="0" marL="457200" rtl="0" algn="l">
              <a:spcBef>
                <a:spcPts val="1000"/>
              </a:spcBef>
              <a:spcAft>
                <a:spcPts val="0"/>
              </a:spcAft>
              <a:buSzPts val="1200"/>
              <a:buChar char="●"/>
            </a:pPr>
            <a:r>
              <a:rPr lang="en"/>
              <a:t>Jumlah pelanggan dan total penjualan naik turun secara signifikan, dengan puncak dan penurunan tajam di beberapa periode.</a:t>
            </a:r>
            <a:endParaRPr/>
          </a:p>
          <a:p>
            <a:pPr indent="-304800" lvl="0" marL="457200" rtl="0" algn="l">
              <a:spcBef>
                <a:spcPts val="0"/>
              </a:spcBef>
              <a:spcAft>
                <a:spcPts val="0"/>
              </a:spcAft>
              <a:buSzPts val="1200"/>
              <a:buChar char="●"/>
            </a:pPr>
            <a:r>
              <a:rPr lang="en"/>
              <a:t>Dengan puncak penjualan di bulan </a:t>
            </a:r>
            <a:r>
              <a:rPr b="1" lang="en"/>
              <a:t>Januari </a:t>
            </a:r>
            <a:r>
              <a:rPr lang="en"/>
              <a:t>dan </a:t>
            </a:r>
            <a:r>
              <a:rPr b="1" lang="en"/>
              <a:t>Oktober 2023 </a:t>
            </a:r>
            <a:r>
              <a:rPr lang="en"/>
              <a:t> dan terendah pada bulan </a:t>
            </a:r>
            <a:r>
              <a:rPr b="1" lang="en"/>
              <a:t>April 2024</a:t>
            </a:r>
            <a:endParaRPr b="1"/>
          </a:p>
          <a:p>
            <a:pPr indent="-304800" lvl="0" marL="457200" rtl="0" algn="l">
              <a:spcBef>
                <a:spcPts val="0"/>
              </a:spcBef>
              <a:spcAft>
                <a:spcPts val="0"/>
              </a:spcAft>
              <a:buSzPts val="1200"/>
              <a:buChar char="●"/>
            </a:pPr>
            <a:r>
              <a:rPr lang="en"/>
              <a:t>Jumlah pelanggan yang melakukan transaksi mengalami naik-turun signifikan, </a:t>
            </a:r>
            <a:r>
              <a:rPr lang="en"/>
              <a:t>dengan lonjakan pada bulan tertentu. Dengan puncak dibulan </a:t>
            </a:r>
            <a:r>
              <a:rPr b="1" lang="en"/>
              <a:t>September 2023 </a:t>
            </a:r>
            <a:r>
              <a:rPr lang="en"/>
              <a:t>dan </a:t>
            </a:r>
            <a:r>
              <a:rPr b="1" lang="en"/>
              <a:t>April 2024 </a:t>
            </a:r>
            <a:r>
              <a:rPr lang="en"/>
              <a:t>serta terendah pada bulan </a:t>
            </a:r>
            <a:r>
              <a:rPr b="1" lang="en"/>
              <a:t>Februari 2024</a:t>
            </a:r>
            <a:endParaRPr b="1"/>
          </a:p>
          <a:p>
            <a:pPr indent="0" lvl="0" marL="457200" rtl="0" algn="l">
              <a:spcBef>
                <a:spcPts val="1000"/>
              </a:spcBef>
              <a:spcAft>
                <a:spcPts val="1000"/>
              </a:spcAft>
              <a:buNone/>
            </a:pPr>
            <a:r>
              <a:t/>
            </a:r>
            <a:endParaRPr/>
          </a:p>
        </p:txBody>
      </p:sp>
      <p:pic>
        <p:nvPicPr>
          <p:cNvPr id="301" name="Google Shape;301;p29"/>
          <p:cNvPicPr preferRelativeResize="0"/>
          <p:nvPr/>
        </p:nvPicPr>
        <p:blipFill rotWithShape="1">
          <a:blip r:embed="rId3">
            <a:alphaModFix/>
          </a:blip>
          <a:srcRect b="0" l="-858" r="-171" t="0"/>
          <a:stretch/>
        </p:blipFill>
        <p:spPr>
          <a:xfrm>
            <a:off x="4352875" y="605575"/>
            <a:ext cx="4334526" cy="1961725"/>
          </a:xfrm>
          <a:prstGeom prst="rect">
            <a:avLst/>
          </a:prstGeom>
          <a:noFill/>
          <a:ln>
            <a:noFill/>
          </a:ln>
          <a:effectLst>
            <a:outerShdw blurRad="57150" rotWithShape="0" algn="bl" dir="5400000" dist="19050">
              <a:srgbClr val="000000">
                <a:alpha val="50000"/>
              </a:srgbClr>
            </a:outerShdw>
          </a:effectLst>
        </p:spPr>
      </p:pic>
      <p:pic>
        <p:nvPicPr>
          <p:cNvPr id="302" name="Google Shape;302;p29"/>
          <p:cNvPicPr preferRelativeResize="0"/>
          <p:nvPr/>
        </p:nvPicPr>
        <p:blipFill>
          <a:blip r:embed="rId4">
            <a:alphaModFix/>
          </a:blip>
          <a:stretch>
            <a:fillRect/>
          </a:stretch>
        </p:blipFill>
        <p:spPr>
          <a:xfrm>
            <a:off x="4352875" y="2766650"/>
            <a:ext cx="4274300" cy="1961726"/>
          </a:xfrm>
          <a:prstGeom prst="rect">
            <a:avLst/>
          </a:prstGeom>
          <a:noFill/>
          <a:ln>
            <a:noFill/>
          </a:ln>
          <a:effectLst>
            <a:outerShdw blurRad="57150" rotWithShape="0" algn="bl" dir="5400000" dist="19050">
              <a:srgbClr val="000000">
                <a:alpha val="50000"/>
              </a:srgbClr>
            </a:outerShdw>
          </a:effectLst>
        </p:spPr>
      </p:pic>
      <p:cxnSp>
        <p:nvCxnSpPr>
          <p:cNvPr id="303" name="Google Shape;303;p29"/>
          <p:cNvCxnSpPr/>
          <p:nvPr/>
        </p:nvCxnSpPr>
        <p:spPr>
          <a:xfrm flipH="1" rot="10800000">
            <a:off x="6525163" y="3173138"/>
            <a:ext cx="280200" cy="378300"/>
          </a:xfrm>
          <a:prstGeom prst="straightConnector1">
            <a:avLst/>
          </a:prstGeom>
          <a:noFill/>
          <a:ln cap="flat" cmpd="sng" w="19050">
            <a:solidFill>
              <a:schemeClr val="dk1"/>
            </a:solidFill>
            <a:prstDash val="solid"/>
            <a:round/>
            <a:headEnd len="med" w="med" type="none"/>
            <a:tailEnd len="med" w="med" type="triangle"/>
          </a:ln>
        </p:spPr>
      </p:cxnSp>
      <p:cxnSp>
        <p:nvCxnSpPr>
          <p:cNvPr id="304" name="Google Shape;304;p29"/>
          <p:cNvCxnSpPr/>
          <p:nvPr/>
        </p:nvCxnSpPr>
        <p:spPr>
          <a:xfrm>
            <a:off x="6151550" y="3144350"/>
            <a:ext cx="315600" cy="407100"/>
          </a:xfrm>
          <a:prstGeom prst="straightConnector1">
            <a:avLst/>
          </a:prstGeom>
          <a:noFill/>
          <a:ln cap="flat" cmpd="sng" w="19050">
            <a:solidFill>
              <a:srgbClr val="990000"/>
            </a:solidFill>
            <a:prstDash val="solid"/>
            <a:round/>
            <a:headEnd len="med" w="med" type="none"/>
            <a:tailEnd len="med" w="med" type="triangle"/>
          </a:ln>
        </p:spPr>
      </p:cxnSp>
      <p:cxnSp>
        <p:nvCxnSpPr>
          <p:cNvPr id="305" name="Google Shape;305;p29"/>
          <p:cNvCxnSpPr/>
          <p:nvPr/>
        </p:nvCxnSpPr>
        <p:spPr>
          <a:xfrm flipH="1" rot="10800000">
            <a:off x="4797700" y="3078675"/>
            <a:ext cx="624600" cy="658200"/>
          </a:xfrm>
          <a:prstGeom prst="straightConnector1">
            <a:avLst/>
          </a:prstGeom>
          <a:noFill/>
          <a:ln cap="flat" cmpd="sng" w="19050">
            <a:solidFill>
              <a:schemeClr val="dk1"/>
            </a:solidFill>
            <a:prstDash val="solid"/>
            <a:round/>
            <a:headEnd len="med" w="med" type="none"/>
            <a:tailEnd len="med" w="med" type="triangle"/>
          </a:ln>
        </p:spPr>
      </p:cxnSp>
      <p:cxnSp>
        <p:nvCxnSpPr>
          <p:cNvPr id="306" name="Google Shape;306;p29"/>
          <p:cNvCxnSpPr/>
          <p:nvPr/>
        </p:nvCxnSpPr>
        <p:spPr>
          <a:xfrm>
            <a:off x="7125050" y="3113750"/>
            <a:ext cx="357000" cy="437700"/>
          </a:xfrm>
          <a:prstGeom prst="straightConnector1">
            <a:avLst/>
          </a:prstGeom>
          <a:noFill/>
          <a:ln cap="flat" cmpd="sng" w="19050">
            <a:solidFill>
              <a:srgbClr val="990000"/>
            </a:solidFill>
            <a:prstDash val="solid"/>
            <a:round/>
            <a:headEnd len="med" w="med" type="none"/>
            <a:tailEnd len="med" w="med" type="triangle"/>
          </a:ln>
        </p:spPr>
      </p:cxnSp>
      <p:cxnSp>
        <p:nvCxnSpPr>
          <p:cNvPr id="307" name="Google Shape;307;p29"/>
          <p:cNvCxnSpPr/>
          <p:nvPr/>
        </p:nvCxnSpPr>
        <p:spPr>
          <a:xfrm>
            <a:off x="4796375" y="892525"/>
            <a:ext cx="548100" cy="425700"/>
          </a:xfrm>
          <a:prstGeom prst="straightConnector1">
            <a:avLst/>
          </a:prstGeom>
          <a:noFill/>
          <a:ln cap="flat" cmpd="sng" w="19050">
            <a:solidFill>
              <a:srgbClr val="990000"/>
            </a:solidFill>
            <a:prstDash val="solid"/>
            <a:round/>
            <a:headEnd len="med" w="med" type="none"/>
            <a:tailEnd len="med" w="med" type="triangle"/>
          </a:ln>
        </p:spPr>
      </p:cxnSp>
      <p:cxnSp>
        <p:nvCxnSpPr>
          <p:cNvPr id="308" name="Google Shape;308;p29"/>
          <p:cNvCxnSpPr/>
          <p:nvPr/>
        </p:nvCxnSpPr>
        <p:spPr>
          <a:xfrm flipH="1" rot="10800000">
            <a:off x="5422288" y="838513"/>
            <a:ext cx="522600" cy="432300"/>
          </a:xfrm>
          <a:prstGeom prst="straightConnector1">
            <a:avLst/>
          </a:prstGeom>
          <a:noFill/>
          <a:ln cap="flat" cmpd="sng" w="19050">
            <a:solidFill>
              <a:schemeClr val="dk1"/>
            </a:solidFill>
            <a:prstDash val="solid"/>
            <a:round/>
            <a:headEnd len="med" w="med" type="none"/>
            <a:tailEnd len="med" w="med" type="triangle"/>
          </a:ln>
        </p:spPr>
      </p:cxnSp>
      <p:cxnSp>
        <p:nvCxnSpPr>
          <p:cNvPr id="309" name="Google Shape;309;p29"/>
          <p:cNvCxnSpPr/>
          <p:nvPr/>
        </p:nvCxnSpPr>
        <p:spPr>
          <a:xfrm>
            <a:off x="6391225" y="910825"/>
            <a:ext cx="755700" cy="440100"/>
          </a:xfrm>
          <a:prstGeom prst="straightConnector1">
            <a:avLst/>
          </a:prstGeom>
          <a:noFill/>
          <a:ln cap="flat" cmpd="sng" w="19050">
            <a:solidFill>
              <a:srgbClr val="990000"/>
            </a:solidFill>
            <a:prstDash val="solid"/>
            <a:round/>
            <a:headEnd len="med" w="med" type="none"/>
            <a:tailEnd len="med" w="med" type="triangle"/>
          </a:ln>
        </p:spPr>
      </p:cxnSp>
      <p:sp>
        <p:nvSpPr>
          <p:cNvPr id="310" name="Google Shape;310;p29"/>
          <p:cNvSpPr/>
          <p:nvPr/>
        </p:nvSpPr>
        <p:spPr>
          <a:xfrm>
            <a:off x="4449088" y="721163"/>
            <a:ext cx="282600" cy="276000"/>
          </a:xfrm>
          <a:prstGeom prst="ellipse">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Cairo"/>
              <a:ea typeface="Cairo"/>
              <a:cs typeface="Cairo"/>
              <a:sym typeface="Cairo"/>
            </a:endParaRPr>
          </a:p>
        </p:txBody>
      </p:sp>
      <p:sp>
        <p:nvSpPr>
          <p:cNvPr id="311" name="Google Shape;311;p29"/>
          <p:cNvSpPr/>
          <p:nvPr/>
        </p:nvSpPr>
        <p:spPr>
          <a:xfrm>
            <a:off x="5944888" y="810463"/>
            <a:ext cx="282600" cy="276000"/>
          </a:xfrm>
          <a:prstGeom prst="ellipse">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2" name="Google Shape;312;p29"/>
          <p:cNvSpPr/>
          <p:nvPr/>
        </p:nvSpPr>
        <p:spPr>
          <a:xfrm>
            <a:off x="5581588" y="2897138"/>
            <a:ext cx="282600" cy="276000"/>
          </a:xfrm>
          <a:prstGeom prst="ellipse">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3" name="Google Shape;313;p29"/>
          <p:cNvSpPr/>
          <p:nvPr/>
        </p:nvSpPr>
        <p:spPr>
          <a:xfrm>
            <a:off x="6754488" y="2897138"/>
            <a:ext cx="282600" cy="276000"/>
          </a:xfrm>
          <a:prstGeom prst="ellipse">
            <a:avLst/>
          </a:prstGeom>
          <a:no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4" name="Google Shape;314;p29"/>
          <p:cNvSpPr/>
          <p:nvPr/>
        </p:nvSpPr>
        <p:spPr>
          <a:xfrm>
            <a:off x="6995238" y="2057638"/>
            <a:ext cx="282600" cy="2760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 name="Google Shape;315;p29"/>
          <p:cNvSpPr/>
          <p:nvPr/>
        </p:nvSpPr>
        <p:spPr>
          <a:xfrm>
            <a:off x="6595838" y="4213563"/>
            <a:ext cx="282600" cy="2760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pic>
        <p:nvPicPr>
          <p:cNvPr id="316" name="Google Shape;316;p29"/>
          <p:cNvPicPr preferRelativeResize="0"/>
          <p:nvPr/>
        </p:nvPicPr>
        <p:blipFill>
          <a:blip r:embed="rId5">
            <a:alphaModFix/>
          </a:blip>
          <a:stretch>
            <a:fillRect/>
          </a:stretch>
        </p:blipFill>
        <p:spPr>
          <a:xfrm>
            <a:off x="264300" y="171650"/>
            <a:ext cx="807526" cy="24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idx="1" type="subTitle"/>
          </p:nvPr>
        </p:nvSpPr>
        <p:spPr>
          <a:xfrm>
            <a:off x="1054300" y="3290075"/>
            <a:ext cx="7098600" cy="80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Secara keseluruhan, ada penurunan retensi pelanggan dari bulan ke bulan.</a:t>
            </a:r>
            <a:endParaRPr/>
          </a:p>
          <a:p>
            <a:pPr indent="-304800" lvl="0" marL="457200" rtl="0" algn="l">
              <a:spcBef>
                <a:spcPts val="0"/>
              </a:spcBef>
              <a:spcAft>
                <a:spcPts val="0"/>
              </a:spcAft>
              <a:buSzPts val="1200"/>
              <a:buChar char="●"/>
            </a:pPr>
            <a:r>
              <a:rPr lang="en"/>
              <a:t>Rata-rata retensi setelah bulan pertama turun ke 63-66% sehingga menunjukkan sekitar 34-37% pelanggan tidak melakukan transaksi kembali setelah bulan pertama.</a:t>
            </a:r>
            <a:endParaRPr/>
          </a:p>
          <a:p>
            <a:pPr indent="0" lvl="0" marL="457200" rtl="0" algn="l">
              <a:spcBef>
                <a:spcPts val="1000"/>
              </a:spcBef>
              <a:spcAft>
                <a:spcPts val="1000"/>
              </a:spcAft>
              <a:buNone/>
            </a:pPr>
            <a:r>
              <a:t/>
            </a:r>
            <a:endParaRPr/>
          </a:p>
        </p:txBody>
      </p:sp>
      <p:pic>
        <p:nvPicPr>
          <p:cNvPr id="322" name="Google Shape;322;p30"/>
          <p:cNvPicPr preferRelativeResize="0"/>
          <p:nvPr/>
        </p:nvPicPr>
        <p:blipFill rotWithShape="1">
          <a:blip r:embed="rId3">
            <a:alphaModFix/>
          </a:blip>
          <a:srcRect b="0" l="287" r="525" t="0"/>
          <a:stretch/>
        </p:blipFill>
        <p:spPr>
          <a:xfrm>
            <a:off x="735975" y="1581250"/>
            <a:ext cx="7718348" cy="929800"/>
          </a:xfrm>
          <a:prstGeom prst="rect">
            <a:avLst/>
          </a:prstGeom>
          <a:noFill/>
          <a:ln>
            <a:noFill/>
          </a:ln>
        </p:spPr>
      </p:pic>
      <p:sp>
        <p:nvSpPr>
          <p:cNvPr id="323" name="Google Shape;323;p30"/>
          <p:cNvSpPr txBox="1"/>
          <p:nvPr>
            <p:ph type="title"/>
          </p:nvPr>
        </p:nvSpPr>
        <p:spPr>
          <a:xfrm>
            <a:off x="403975" y="605575"/>
            <a:ext cx="3993300" cy="48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Latar Belakang Project</a:t>
            </a:r>
            <a:endParaRPr sz="2500"/>
          </a:p>
        </p:txBody>
      </p:sp>
      <p:sp>
        <p:nvSpPr>
          <p:cNvPr id="324" name="Google Shape;324;p30"/>
          <p:cNvSpPr/>
          <p:nvPr/>
        </p:nvSpPr>
        <p:spPr>
          <a:xfrm>
            <a:off x="1619125" y="2373775"/>
            <a:ext cx="6580200" cy="106200"/>
          </a:xfrm>
          <a:prstGeom prst="rect">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25" name="Google Shape;325;p30"/>
          <p:cNvSpPr txBox="1"/>
          <p:nvPr/>
        </p:nvSpPr>
        <p:spPr>
          <a:xfrm>
            <a:off x="3855475" y="2793300"/>
            <a:ext cx="2107500" cy="307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rPr b="1" lang="en" sz="800">
                <a:solidFill>
                  <a:schemeClr val="dk1"/>
                </a:solidFill>
                <a:latin typeface="Cairo"/>
                <a:ea typeface="Cairo"/>
                <a:cs typeface="Cairo"/>
                <a:sym typeface="Cairo"/>
              </a:rPr>
              <a:t>Rata-rata retensi 63-66%</a:t>
            </a:r>
            <a:endParaRPr b="1" sz="1000"/>
          </a:p>
        </p:txBody>
      </p:sp>
      <p:sp>
        <p:nvSpPr>
          <p:cNvPr id="326" name="Google Shape;326;p30"/>
          <p:cNvSpPr/>
          <p:nvPr/>
        </p:nvSpPr>
        <p:spPr>
          <a:xfrm rot="-5400000">
            <a:off x="4763225" y="2589775"/>
            <a:ext cx="210300" cy="124800"/>
          </a:xfrm>
          <a:prstGeom prst="lef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pic>
        <p:nvPicPr>
          <p:cNvPr id="327" name="Google Shape;327;p30"/>
          <p:cNvPicPr preferRelativeResize="0"/>
          <p:nvPr/>
        </p:nvPicPr>
        <p:blipFill>
          <a:blip r:embed="rId4">
            <a:alphaModFix/>
          </a:blip>
          <a:stretch>
            <a:fillRect/>
          </a:stretch>
        </p:blipFill>
        <p:spPr>
          <a:xfrm>
            <a:off x="264300" y="171650"/>
            <a:ext cx="807526" cy="244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544775" y="509575"/>
            <a:ext cx="2647800" cy="58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Tujuan Bisnis</a:t>
            </a:r>
            <a:endParaRPr sz="2200"/>
          </a:p>
        </p:txBody>
      </p:sp>
      <p:sp>
        <p:nvSpPr>
          <p:cNvPr id="333" name="Google Shape;333;p31"/>
          <p:cNvSpPr txBox="1"/>
          <p:nvPr>
            <p:ph idx="1" type="subTitle"/>
          </p:nvPr>
        </p:nvSpPr>
        <p:spPr>
          <a:xfrm>
            <a:off x="581475" y="1027075"/>
            <a:ext cx="7541100" cy="37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Tujuan Utama : </a:t>
            </a:r>
            <a:endParaRPr b="1" sz="1100"/>
          </a:p>
          <a:p>
            <a:pPr indent="0" lvl="0" marL="0" rtl="0" algn="l">
              <a:spcBef>
                <a:spcPts val="1000"/>
              </a:spcBef>
              <a:spcAft>
                <a:spcPts val="0"/>
              </a:spcAft>
              <a:buNone/>
            </a:pPr>
            <a:r>
              <a:rPr lang="en" sz="1100"/>
              <a:t>Proyek ini bertujuan untuk melakukan segmentasi pelanggan berdasarkan perilaku belanja mereka menggunakan metode RFM (Recency, Frequency, Monetary). Selain itu, analisis cohort digunakan untuk memahami pola retensi pelanggan dan bagaimana pelanggan berinteraksi dengan </a:t>
            </a:r>
            <a:r>
              <a:rPr lang="en" sz="1100"/>
              <a:t>Urban Market</a:t>
            </a:r>
            <a:r>
              <a:rPr lang="en" sz="1100"/>
              <a:t> dari waktu ke waktu. Dengan hasil analisis ini, </a:t>
            </a:r>
            <a:r>
              <a:rPr lang="en" sz="1100"/>
              <a:t>Urban Mart</a:t>
            </a:r>
            <a:r>
              <a:rPr lang="en" sz="1100"/>
              <a:t> dapat merancang strategi pemasaran yang lebih efektif, meningkatkan retensi pelanggan, serta mengoptimalkan promosi dan program loyalitas berdasarkan segmen pelanggan yang paling bernilai.</a:t>
            </a:r>
            <a:endParaRPr sz="1100"/>
          </a:p>
          <a:p>
            <a:pPr indent="0" lvl="0" marL="0" rtl="0" algn="l">
              <a:spcBef>
                <a:spcPts val="1000"/>
              </a:spcBef>
              <a:spcAft>
                <a:spcPts val="0"/>
              </a:spcAft>
              <a:buNone/>
            </a:pPr>
            <a:r>
              <a:t/>
            </a:r>
            <a:endParaRPr sz="1100"/>
          </a:p>
          <a:p>
            <a:pPr indent="0" lvl="0" marL="0" rtl="0" algn="l">
              <a:spcBef>
                <a:spcPts val="1000"/>
              </a:spcBef>
              <a:spcAft>
                <a:spcPts val="0"/>
              </a:spcAft>
              <a:buNone/>
            </a:pPr>
            <a:r>
              <a:rPr b="1" lang="en" sz="1100"/>
              <a:t>Tujuan Khusus :</a:t>
            </a:r>
            <a:endParaRPr b="1" sz="1100"/>
          </a:p>
          <a:p>
            <a:pPr indent="0" lvl="0" marL="0" rtl="0" algn="l">
              <a:spcBef>
                <a:spcPts val="1000"/>
              </a:spcBef>
              <a:spcAft>
                <a:spcPts val="0"/>
              </a:spcAft>
              <a:buNone/>
            </a:pPr>
            <a:r>
              <a:rPr lang="en" sz="1100"/>
              <a:t>Untuk mencapai tujuan utama, saya telah menguraikan tujuan khusus untuk mencapainya : </a:t>
            </a:r>
            <a:endParaRPr sz="1100"/>
          </a:p>
          <a:p>
            <a:pPr indent="-298450" lvl="0" marL="457200" rtl="0" algn="l">
              <a:spcBef>
                <a:spcPts val="1000"/>
              </a:spcBef>
              <a:spcAft>
                <a:spcPts val="0"/>
              </a:spcAft>
              <a:buSzPts val="1100"/>
              <a:buAutoNum type="arabicPeriod"/>
            </a:pPr>
            <a:r>
              <a:rPr lang="en" sz="1100"/>
              <a:t>Bagaimana tren penjualan dan jumlah pelanggan dari waktu ke waktu, serta bagaimana pola retensi pelanggan berdasarkan cohort analysis? </a:t>
            </a:r>
            <a:endParaRPr sz="1100"/>
          </a:p>
          <a:p>
            <a:pPr indent="-298450" lvl="0" marL="457200" rtl="0" algn="l">
              <a:spcBef>
                <a:spcPts val="0"/>
              </a:spcBef>
              <a:spcAft>
                <a:spcPts val="0"/>
              </a:spcAft>
              <a:buSzPts val="1100"/>
              <a:buAutoNum type="arabicPeriod"/>
            </a:pPr>
            <a:r>
              <a:rPr lang="en" sz="1100"/>
              <a:t>Berapa jumlah total pelanggan, transaksi, dan penjualan, serta rata-rata dari nilai Recency, Frequency dan Monetary ?</a:t>
            </a:r>
            <a:endParaRPr sz="1100"/>
          </a:p>
          <a:p>
            <a:pPr indent="-298450" lvl="0" marL="457200" rtl="0" algn="l">
              <a:spcBef>
                <a:spcPts val="0"/>
              </a:spcBef>
              <a:spcAft>
                <a:spcPts val="0"/>
              </a:spcAft>
              <a:buSzPts val="1100"/>
              <a:buAutoNum type="arabicPeriod"/>
            </a:pPr>
            <a:r>
              <a:rPr lang="en" sz="1100"/>
              <a:t>Segmen pelanggan mana yang memiliki kontribusi terbesar berdasarkan jumlah transaksi?</a:t>
            </a:r>
            <a:endParaRPr sz="1100"/>
          </a:p>
          <a:p>
            <a:pPr indent="-298450" lvl="0" marL="457200" rtl="0" algn="l">
              <a:spcBef>
                <a:spcPts val="0"/>
              </a:spcBef>
              <a:spcAft>
                <a:spcPts val="0"/>
              </a:spcAft>
              <a:buSzPts val="1100"/>
              <a:buAutoNum type="arabicPeriod"/>
            </a:pPr>
            <a:r>
              <a:rPr lang="en" sz="1100"/>
              <a:t>Siapa pelanggan terbaik berdasarkan nilai pembelian ?</a:t>
            </a:r>
            <a:endParaRPr sz="1100"/>
          </a:p>
          <a:p>
            <a:pPr indent="-298450" lvl="0" marL="457200" rtl="0" algn="l">
              <a:spcBef>
                <a:spcPts val="0"/>
              </a:spcBef>
              <a:spcAft>
                <a:spcPts val="0"/>
              </a:spcAft>
              <a:buSzPts val="1100"/>
              <a:buAutoNum type="arabicPeriod"/>
            </a:pPr>
            <a:r>
              <a:rPr lang="en" sz="1100"/>
              <a:t>Kategori produk mana yang paling menguntungkan dan bagaimana tren transaksi serta tren pendapatan per kategori produk ?</a:t>
            </a:r>
            <a:endParaRPr sz="1100"/>
          </a:p>
          <a:p>
            <a:pPr indent="-298450" lvl="0" marL="457200" rtl="0" algn="l">
              <a:spcBef>
                <a:spcPts val="0"/>
              </a:spcBef>
              <a:spcAft>
                <a:spcPts val="0"/>
              </a:spcAft>
              <a:buSzPts val="1100"/>
              <a:buAutoNum type="arabicPeriod"/>
            </a:pPr>
            <a:r>
              <a:rPr lang="en" sz="1100"/>
              <a:t>Wilayah mana yang memiliki performa terbaik berdasarkan jumlah transaksi?</a:t>
            </a:r>
            <a:endParaRPr sz="1100"/>
          </a:p>
          <a:p>
            <a:pPr indent="0" lvl="0" marL="0" rtl="0" algn="l">
              <a:spcBef>
                <a:spcPts val="1000"/>
              </a:spcBef>
              <a:spcAft>
                <a:spcPts val="0"/>
              </a:spcAft>
              <a:buNone/>
            </a:pPr>
            <a:r>
              <a:t/>
            </a:r>
            <a:endParaRPr sz="1100"/>
          </a:p>
          <a:p>
            <a:pPr indent="0" lvl="0" marL="0" rtl="0" algn="l">
              <a:spcBef>
                <a:spcPts val="1000"/>
              </a:spcBef>
              <a:spcAft>
                <a:spcPts val="1000"/>
              </a:spcAft>
              <a:buNone/>
            </a:pPr>
            <a:r>
              <a:t/>
            </a:r>
            <a:endParaRPr/>
          </a:p>
        </p:txBody>
      </p:sp>
      <p:grpSp>
        <p:nvGrpSpPr>
          <p:cNvPr id="334" name="Google Shape;334;p31"/>
          <p:cNvGrpSpPr/>
          <p:nvPr/>
        </p:nvGrpSpPr>
        <p:grpSpPr>
          <a:xfrm rot="10800000">
            <a:off x="7298660" y="572257"/>
            <a:ext cx="1135349" cy="667574"/>
            <a:chOff x="4756975" y="2341800"/>
            <a:chExt cx="91975" cy="51925"/>
          </a:xfrm>
        </p:grpSpPr>
        <p:sp>
          <p:nvSpPr>
            <p:cNvPr id="335" name="Google Shape;335;p3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 name="Google Shape;355;p31"/>
          <p:cNvPicPr preferRelativeResize="0"/>
          <p:nvPr/>
        </p:nvPicPr>
        <p:blipFill>
          <a:blip r:embed="rId3">
            <a:alphaModFix/>
          </a:blip>
          <a:stretch>
            <a:fillRect/>
          </a:stretch>
        </p:blipFill>
        <p:spPr>
          <a:xfrm>
            <a:off x="264300" y="171650"/>
            <a:ext cx="807526" cy="24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620975" y="690650"/>
            <a:ext cx="4959300" cy="58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Data Understanding</a:t>
            </a:r>
            <a:endParaRPr sz="2200"/>
          </a:p>
        </p:txBody>
      </p:sp>
      <p:sp>
        <p:nvSpPr>
          <p:cNvPr id="361" name="Google Shape;361;p32"/>
          <p:cNvSpPr txBox="1"/>
          <p:nvPr>
            <p:ph idx="1" type="subTitle"/>
          </p:nvPr>
        </p:nvSpPr>
        <p:spPr>
          <a:xfrm>
            <a:off x="2109475" y="1863775"/>
            <a:ext cx="32196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Diambil dari Kagle : </a:t>
            </a:r>
            <a:r>
              <a:rPr lang="en" u="sng">
                <a:solidFill>
                  <a:schemeClr val="hlink"/>
                </a:solidFill>
                <a:hlinkClick r:id="rId3"/>
              </a:rPr>
              <a:t>Urbanmart Dataset</a:t>
            </a:r>
            <a:r>
              <a:rPr b="1" lang="en"/>
              <a:t> </a:t>
            </a:r>
            <a:endParaRPr/>
          </a:p>
          <a:p>
            <a:pPr indent="0" lvl="0" marL="0" rtl="0" algn="l">
              <a:spcBef>
                <a:spcPts val="1000"/>
              </a:spcBef>
              <a:spcAft>
                <a:spcPts val="0"/>
              </a:spcAft>
              <a:buNone/>
            </a:pPr>
            <a:r>
              <a:t/>
            </a:r>
            <a:endParaRPr sz="1100"/>
          </a:p>
          <a:p>
            <a:pPr indent="0" lvl="0" marL="0" rtl="0" algn="l">
              <a:spcBef>
                <a:spcPts val="1000"/>
              </a:spcBef>
              <a:spcAft>
                <a:spcPts val="0"/>
              </a:spcAft>
              <a:buNone/>
            </a:pPr>
            <a:r>
              <a:t/>
            </a:r>
            <a:endParaRPr sz="1100"/>
          </a:p>
          <a:p>
            <a:pPr indent="0" lvl="0" marL="0" rtl="0" algn="l">
              <a:spcBef>
                <a:spcPts val="1000"/>
              </a:spcBef>
              <a:spcAft>
                <a:spcPts val="1000"/>
              </a:spcAft>
              <a:buNone/>
            </a:pPr>
            <a:r>
              <a:t/>
            </a:r>
            <a:endParaRPr/>
          </a:p>
        </p:txBody>
      </p:sp>
      <p:sp>
        <p:nvSpPr>
          <p:cNvPr id="362" name="Google Shape;362;p32"/>
          <p:cNvSpPr txBox="1"/>
          <p:nvPr>
            <p:ph idx="1" type="subTitle"/>
          </p:nvPr>
        </p:nvSpPr>
        <p:spPr>
          <a:xfrm>
            <a:off x="1034075" y="2825000"/>
            <a:ext cx="6630300" cy="11967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sz="1100"/>
              <a:t>Mencakup informasi tentang Transaction ID, Customer ID, Transaction Date, Transaction Value, Product Category, Payment Method,  Customer Gender, Customer Age Group, dan Region         </a:t>
            </a:r>
            <a:r>
              <a:rPr b="1" lang="en" sz="1100"/>
              <a:t>9 Kolom</a:t>
            </a:r>
            <a:endParaRPr b="1" sz="1100"/>
          </a:p>
          <a:p>
            <a:pPr indent="-298450" lvl="0" marL="457200" rtl="0" algn="l">
              <a:lnSpc>
                <a:spcPct val="150000"/>
              </a:lnSpc>
              <a:spcBef>
                <a:spcPts val="0"/>
              </a:spcBef>
              <a:spcAft>
                <a:spcPts val="0"/>
              </a:spcAft>
              <a:buSzPts val="1100"/>
              <a:buChar char="●"/>
            </a:pPr>
            <a:r>
              <a:rPr lang="en" sz="1100"/>
              <a:t>Berisi </a:t>
            </a:r>
            <a:r>
              <a:rPr b="1" lang="en" sz="1100"/>
              <a:t>50.000</a:t>
            </a:r>
            <a:r>
              <a:rPr lang="en" sz="1100"/>
              <a:t> data transaksi</a:t>
            </a:r>
            <a:endParaRPr b="1" sz="1100"/>
          </a:p>
          <a:p>
            <a:pPr indent="-298450" lvl="0" marL="457200" rtl="0" algn="l">
              <a:lnSpc>
                <a:spcPct val="150000"/>
              </a:lnSpc>
              <a:spcBef>
                <a:spcPts val="0"/>
              </a:spcBef>
              <a:spcAft>
                <a:spcPts val="0"/>
              </a:spcAft>
              <a:buSzPts val="1100"/>
              <a:buChar char="●"/>
            </a:pPr>
            <a:r>
              <a:rPr lang="en" sz="1100"/>
              <a:t>Data ini hanya berisi dari </a:t>
            </a:r>
            <a:r>
              <a:rPr b="1" lang="en" sz="1100"/>
              <a:t>Januari 2023 - Desember 2024 ( 2 Tahun)</a:t>
            </a:r>
            <a:endParaRPr sz="1100"/>
          </a:p>
        </p:txBody>
      </p:sp>
      <p:grpSp>
        <p:nvGrpSpPr>
          <p:cNvPr id="363" name="Google Shape;363;p32"/>
          <p:cNvGrpSpPr/>
          <p:nvPr/>
        </p:nvGrpSpPr>
        <p:grpSpPr>
          <a:xfrm>
            <a:off x="947905" y="1669560"/>
            <a:ext cx="950389" cy="890661"/>
            <a:chOff x="-3852025" y="2764950"/>
            <a:chExt cx="291450" cy="293000"/>
          </a:xfrm>
        </p:grpSpPr>
        <p:sp>
          <p:nvSpPr>
            <p:cNvPr id="364" name="Google Shape;364;p32"/>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2"/>
          <p:cNvGrpSpPr/>
          <p:nvPr/>
        </p:nvGrpSpPr>
        <p:grpSpPr>
          <a:xfrm rot="10800000">
            <a:off x="7298660" y="648457"/>
            <a:ext cx="1135349" cy="667574"/>
            <a:chOff x="4756975" y="2341800"/>
            <a:chExt cx="91975" cy="51925"/>
          </a:xfrm>
        </p:grpSpPr>
        <p:sp>
          <p:nvSpPr>
            <p:cNvPr id="367" name="Google Shape;367;p3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2"/>
          <p:cNvSpPr/>
          <p:nvPr/>
        </p:nvSpPr>
        <p:spPr>
          <a:xfrm>
            <a:off x="6877750" y="3211675"/>
            <a:ext cx="111900" cy="789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pic>
        <p:nvPicPr>
          <p:cNvPr id="388" name="Google Shape;388;p32"/>
          <p:cNvPicPr preferRelativeResize="0"/>
          <p:nvPr/>
        </p:nvPicPr>
        <p:blipFill>
          <a:blip r:embed="rId4">
            <a:alphaModFix/>
          </a:blip>
          <a:stretch>
            <a:fillRect/>
          </a:stretch>
        </p:blipFill>
        <p:spPr>
          <a:xfrm>
            <a:off x="264300" y="171650"/>
            <a:ext cx="807526" cy="244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624850" y="530225"/>
            <a:ext cx="4959300" cy="58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Data Preprocessing</a:t>
            </a:r>
            <a:endParaRPr sz="2200"/>
          </a:p>
        </p:txBody>
      </p:sp>
      <p:sp>
        <p:nvSpPr>
          <p:cNvPr id="394" name="Google Shape;394;p33"/>
          <p:cNvSpPr/>
          <p:nvPr/>
        </p:nvSpPr>
        <p:spPr>
          <a:xfrm>
            <a:off x="163235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352005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540775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7295450"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txBox="1"/>
          <p:nvPr/>
        </p:nvSpPr>
        <p:spPr>
          <a:xfrm flipH="1">
            <a:off x="814350" y="1786375"/>
            <a:ext cx="18123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Step 1</a:t>
            </a:r>
            <a:endParaRPr b="1" sz="1200">
              <a:solidFill>
                <a:schemeClr val="dk1"/>
              </a:solidFill>
              <a:latin typeface="Cairo"/>
              <a:ea typeface="Cairo"/>
              <a:cs typeface="Cairo"/>
              <a:sym typeface="Cairo"/>
            </a:endParaRPr>
          </a:p>
          <a:p>
            <a:pPr indent="0" lvl="0" marL="0" rtl="0" algn="ctr">
              <a:spcBef>
                <a:spcPts val="0"/>
              </a:spcBef>
              <a:spcAft>
                <a:spcPts val="0"/>
              </a:spcAft>
              <a:buNone/>
            </a:pPr>
            <a:r>
              <a:t/>
            </a:r>
            <a:endParaRPr b="1"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Handling missing</a:t>
            </a:r>
            <a:endParaRPr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values</a:t>
            </a:r>
            <a:endParaRPr sz="1200">
              <a:solidFill>
                <a:schemeClr val="dk1"/>
              </a:solidFill>
              <a:latin typeface="Cairo"/>
              <a:ea typeface="Cairo"/>
              <a:cs typeface="Cairo"/>
              <a:sym typeface="Cairo"/>
            </a:endParaRPr>
          </a:p>
        </p:txBody>
      </p:sp>
      <p:sp>
        <p:nvSpPr>
          <p:cNvPr id="399" name="Google Shape;399;p33"/>
          <p:cNvSpPr txBox="1"/>
          <p:nvPr/>
        </p:nvSpPr>
        <p:spPr>
          <a:xfrm flipH="1">
            <a:off x="2702050" y="1786375"/>
            <a:ext cx="18123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Step 2 </a:t>
            </a:r>
            <a:endParaRPr b="1" sz="1200">
              <a:solidFill>
                <a:schemeClr val="dk1"/>
              </a:solidFill>
              <a:latin typeface="Cairo"/>
              <a:ea typeface="Cairo"/>
              <a:cs typeface="Cairo"/>
              <a:sym typeface="Cairo"/>
            </a:endParaRPr>
          </a:p>
          <a:p>
            <a:pPr indent="0" lvl="0" marL="0" rtl="0" algn="ctr">
              <a:spcBef>
                <a:spcPts val="0"/>
              </a:spcBef>
              <a:spcAft>
                <a:spcPts val="0"/>
              </a:spcAft>
              <a:buNone/>
            </a:pPr>
            <a:r>
              <a:t/>
            </a:r>
            <a:endParaRPr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Removing duplicates</a:t>
            </a:r>
            <a:endParaRPr sz="1200">
              <a:solidFill>
                <a:schemeClr val="dk1"/>
              </a:solidFill>
              <a:latin typeface="Cairo"/>
              <a:ea typeface="Cairo"/>
              <a:cs typeface="Cairo"/>
              <a:sym typeface="Cairo"/>
            </a:endParaRPr>
          </a:p>
        </p:txBody>
      </p:sp>
      <p:sp>
        <p:nvSpPr>
          <p:cNvPr id="400" name="Google Shape;400;p33"/>
          <p:cNvSpPr txBox="1"/>
          <p:nvPr/>
        </p:nvSpPr>
        <p:spPr>
          <a:xfrm flipH="1">
            <a:off x="4589750" y="1786375"/>
            <a:ext cx="18123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Step 3</a:t>
            </a:r>
            <a:endParaRPr b="1" sz="1200">
              <a:solidFill>
                <a:schemeClr val="dk1"/>
              </a:solidFill>
              <a:latin typeface="Cairo"/>
              <a:ea typeface="Cairo"/>
              <a:cs typeface="Cairo"/>
              <a:sym typeface="Cairo"/>
            </a:endParaRPr>
          </a:p>
          <a:p>
            <a:pPr indent="0" lvl="0" marL="0" rtl="0" algn="ctr">
              <a:spcBef>
                <a:spcPts val="0"/>
              </a:spcBef>
              <a:spcAft>
                <a:spcPts val="0"/>
              </a:spcAft>
              <a:buNone/>
            </a:pPr>
            <a:r>
              <a:t/>
            </a:r>
            <a:endParaRPr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Handling outlier</a:t>
            </a:r>
            <a:endParaRPr sz="1200">
              <a:solidFill>
                <a:schemeClr val="dk1"/>
              </a:solidFill>
              <a:latin typeface="Cairo"/>
              <a:ea typeface="Cairo"/>
              <a:cs typeface="Cairo"/>
              <a:sym typeface="Cairo"/>
            </a:endParaRPr>
          </a:p>
          <a:p>
            <a:pPr indent="0" lvl="0" marL="0" rtl="0" algn="ctr">
              <a:spcBef>
                <a:spcPts val="0"/>
              </a:spcBef>
              <a:spcAft>
                <a:spcPts val="0"/>
              </a:spcAft>
              <a:buNone/>
            </a:pPr>
            <a:r>
              <a:t/>
            </a:r>
            <a:endParaRPr sz="1200">
              <a:solidFill>
                <a:schemeClr val="dk1"/>
              </a:solidFill>
              <a:latin typeface="Cairo"/>
              <a:ea typeface="Cairo"/>
              <a:cs typeface="Cairo"/>
              <a:sym typeface="Cairo"/>
            </a:endParaRPr>
          </a:p>
        </p:txBody>
      </p:sp>
      <p:sp>
        <p:nvSpPr>
          <p:cNvPr id="401" name="Google Shape;401;p33"/>
          <p:cNvSpPr txBox="1"/>
          <p:nvPr/>
        </p:nvSpPr>
        <p:spPr>
          <a:xfrm flipH="1">
            <a:off x="6477450" y="1786375"/>
            <a:ext cx="18123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Step 4</a:t>
            </a:r>
            <a:endParaRPr b="1" sz="1200">
              <a:solidFill>
                <a:schemeClr val="dk1"/>
              </a:solidFill>
              <a:latin typeface="Cairo"/>
              <a:ea typeface="Cairo"/>
              <a:cs typeface="Cairo"/>
              <a:sym typeface="Cairo"/>
            </a:endParaRPr>
          </a:p>
          <a:p>
            <a:pPr indent="0" lvl="0" marL="0" rtl="0" algn="ctr">
              <a:spcBef>
                <a:spcPts val="0"/>
              </a:spcBef>
              <a:spcAft>
                <a:spcPts val="0"/>
              </a:spcAft>
              <a:buNone/>
            </a:pPr>
            <a:r>
              <a:t/>
            </a:r>
            <a:endParaRPr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Converting data</a:t>
            </a:r>
            <a:endParaRPr sz="1200">
              <a:solidFill>
                <a:schemeClr val="dk1"/>
              </a:solidFill>
              <a:latin typeface="Cairo"/>
              <a:ea typeface="Cairo"/>
              <a:cs typeface="Cairo"/>
              <a:sym typeface="Cairo"/>
            </a:endParaRPr>
          </a:p>
          <a:p>
            <a:pPr indent="0" lvl="0" marL="0" rtl="0" algn="ctr">
              <a:spcBef>
                <a:spcPts val="0"/>
              </a:spcBef>
              <a:spcAft>
                <a:spcPts val="0"/>
              </a:spcAft>
              <a:buNone/>
            </a:pPr>
            <a:r>
              <a:rPr lang="en" sz="1200">
                <a:solidFill>
                  <a:schemeClr val="dk1"/>
                </a:solidFill>
                <a:latin typeface="Cairo"/>
                <a:ea typeface="Cairo"/>
                <a:cs typeface="Cairo"/>
                <a:sym typeface="Cairo"/>
              </a:rPr>
              <a:t>types</a:t>
            </a:r>
            <a:endParaRPr sz="1200">
              <a:solidFill>
                <a:schemeClr val="dk1"/>
              </a:solidFill>
              <a:latin typeface="Cairo"/>
              <a:ea typeface="Cairo"/>
              <a:cs typeface="Cairo"/>
              <a:sym typeface="Cairo"/>
            </a:endParaRPr>
          </a:p>
        </p:txBody>
      </p:sp>
      <p:cxnSp>
        <p:nvCxnSpPr>
          <p:cNvPr id="402" name="Google Shape;402;p33"/>
          <p:cNvCxnSpPr>
            <a:stCxn id="394" idx="6"/>
            <a:endCxn id="395" idx="2"/>
          </p:cNvCxnSpPr>
          <p:nvPr/>
        </p:nvCxnSpPr>
        <p:spPr>
          <a:xfrm>
            <a:off x="180875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3"/>
          <p:cNvCxnSpPr>
            <a:stCxn id="395" idx="6"/>
            <a:endCxn id="396" idx="2"/>
          </p:cNvCxnSpPr>
          <p:nvPr/>
        </p:nvCxnSpPr>
        <p:spPr>
          <a:xfrm>
            <a:off x="369645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404" name="Google Shape;404;p33"/>
          <p:cNvCxnSpPr>
            <a:stCxn id="396" idx="6"/>
            <a:endCxn id="397" idx="2"/>
          </p:cNvCxnSpPr>
          <p:nvPr/>
        </p:nvCxnSpPr>
        <p:spPr>
          <a:xfrm>
            <a:off x="5584150" y="1449900"/>
            <a:ext cx="1711200" cy="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33"/>
          <p:cNvCxnSpPr>
            <a:stCxn id="394" idx="4"/>
            <a:endCxn id="398" idx="0"/>
          </p:cNvCxnSpPr>
          <p:nvPr/>
        </p:nvCxnSpPr>
        <p:spPr>
          <a:xfrm>
            <a:off x="172055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33"/>
          <p:cNvCxnSpPr>
            <a:stCxn id="395" idx="4"/>
            <a:endCxn id="399" idx="0"/>
          </p:cNvCxnSpPr>
          <p:nvPr/>
        </p:nvCxnSpPr>
        <p:spPr>
          <a:xfrm>
            <a:off x="360825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407" name="Google Shape;407;p33"/>
          <p:cNvCxnSpPr>
            <a:stCxn id="396" idx="4"/>
            <a:endCxn id="400" idx="0"/>
          </p:cNvCxnSpPr>
          <p:nvPr/>
        </p:nvCxnSpPr>
        <p:spPr>
          <a:xfrm>
            <a:off x="5495950" y="1538100"/>
            <a:ext cx="0" cy="248400"/>
          </a:xfrm>
          <a:prstGeom prst="straightConnector1">
            <a:avLst/>
          </a:prstGeom>
          <a:noFill/>
          <a:ln cap="flat" cmpd="sng" w="9525">
            <a:solidFill>
              <a:schemeClr val="dk1"/>
            </a:solidFill>
            <a:prstDash val="solid"/>
            <a:round/>
            <a:headEnd len="med" w="med" type="none"/>
            <a:tailEnd len="med" w="med" type="none"/>
          </a:ln>
        </p:spPr>
      </p:cxnSp>
      <p:cxnSp>
        <p:nvCxnSpPr>
          <p:cNvPr id="408" name="Google Shape;408;p33"/>
          <p:cNvCxnSpPr>
            <a:stCxn id="397" idx="4"/>
            <a:endCxn id="401" idx="0"/>
          </p:cNvCxnSpPr>
          <p:nvPr/>
        </p:nvCxnSpPr>
        <p:spPr>
          <a:xfrm>
            <a:off x="7383650" y="1538100"/>
            <a:ext cx="0" cy="248400"/>
          </a:xfrm>
          <a:prstGeom prst="straightConnector1">
            <a:avLst/>
          </a:prstGeom>
          <a:noFill/>
          <a:ln cap="flat" cmpd="sng" w="9525">
            <a:solidFill>
              <a:schemeClr val="dk1"/>
            </a:solidFill>
            <a:prstDash val="solid"/>
            <a:round/>
            <a:headEnd len="med" w="med" type="none"/>
            <a:tailEnd len="med" w="med" type="none"/>
          </a:ln>
        </p:spPr>
      </p:cxnSp>
      <p:sp>
        <p:nvSpPr>
          <p:cNvPr id="409" name="Google Shape;409;p33"/>
          <p:cNvSpPr/>
          <p:nvPr/>
        </p:nvSpPr>
        <p:spPr>
          <a:xfrm>
            <a:off x="1602000" y="2714875"/>
            <a:ext cx="237000" cy="29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10" name="Google Shape;410;p33"/>
          <p:cNvSpPr txBox="1"/>
          <p:nvPr/>
        </p:nvSpPr>
        <p:spPr>
          <a:xfrm flipH="1">
            <a:off x="814350" y="3087475"/>
            <a:ext cx="18123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Tidak ada nilai yang hilang</a:t>
            </a:r>
            <a:endParaRPr b="1" sz="1200">
              <a:solidFill>
                <a:schemeClr val="dk1"/>
              </a:solidFill>
              <a:latin typeface="Cairo"/>
              <a:ea typeface="Cairo"/>
              <a:cs typeface="Cairo"/>
              <a:sym typeface="Cairo"/>
            </a:endParaRPr>
          </a:p>
        </p:txBody>
      </p:sp>
      <p:sp>
        <p:nvSpPr>
          <p:cNvPr id="411" name="Google Shape;411;p33"/>
          <p:cNvSpPr/>
          <p:nvPr/>
        </p:nvSpPr>
        <p:spPr>
          <a:xfrm>
            <a:off x="3489700" y="2714875"/>
            <a:ext cx="237000" cy="29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12" name="Google Shape;412;p33"/>
          <p:cNvSpPr txBox="1"/>
          <p:nvPr/>
        </p:nvSpPr>
        <p:spPr>
          <a:xfrm flipH="1">
            <a:off x="2702050" y="3087475"/>
            <a:ext cx="18123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Tidak ada data duplikat</a:t>
            </a:r>
            <a:endParaRPr b="1" sz="1200">
              <a:solidFill>
                <a:schemeClr val="dk1"/>
              </a:solidFill>
              <a:latin typeface="Cairo"/>
              <a:ea typeface="Cairo"/>
              <a:cs typeface="Cairo"/>
              <a:sym typeface="Cairo"/>
            </a:endParaRPr>
          </a:p>
          <a:p>
            <a:pPr indent="0" lvl="0" marL="0" rtl="0" algn="ctr">
              <a:spcBef>
                <a:spcPts val="0"/>
              </a:spcBef>
              <a:spcAft>
                <a:spcPts val="0"/>
              </a:spcAft>
              <a:buNone/>
            </a:pPr>
            <a:r>
              <a:rPr b="1" lang="en" sz="1200">
                <a:solidFill>
                  <a:schemeClr val="dk1"/>
                </a:solidFill>
                <a:latin typeface="Cairo"/>
                <a:ea typeface="Cairo"/>
                <a:cs typeface="Cairo"/>
                <a:sym typeface="Cairo"/>
              </a:rPr>
              <a:t>ditemukan</a:t>
            </a:r>
            <a:endParaRPr b="1" sz="1200">
              <a:solidFill>
                <a:schemeClr val="dk1"/>
              </a:solidFill>
              <a:latin typeface="Cairo"/>
              <a:ea typeface="Cairo"/>
              <a:cs typeface="Cairo"/>
              <a:sym typeface="Cairo"/>
            </a:endParaRPr>
          </a:p>
        </p:txBody>
      </p:sp>
      <p:sp>
        <p:nvSpPr>
          <p:cNvPr id="413" name="Google Shape;413;p33"/>
          <p:cNvSpPr/>
          <p:nvPr/>
        </p:nvSpPr>
        <p:spPr>
          <a:xfrm>
            <a:off x="5492700" y="2714875"/>
            <a:ext cx="237000" cy="29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14" name="Google Shape;414;p33"/>
          <p:cNvSpPr txBox="1"/>
          <p:nvPr/>
        </p:nvSpPr>
        <p:spPr>
          <a:xfrm flipH="1">
            <a:off x="4705050" y="3087475"/>
            <a:ext cx="18123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Tidak </a:t>
            </a:r>
            <a:r>
              <a:rPr b="1" lang="en" sz="1200">
                <a:solidFill>
                  <a:schemeClr val="dk1"/>
                </a:solidFill>
                <a:latin typeface="Cairo"/>
                <a:ea typeface="Cairo"/>
                <a:cs typeface="Cairo"/>
                <a:sym typeface="Cairo"/>
              </a:rPr>
              <a:t>ada outlier yang ditemukan</a:t>
            </a:r>
            <a:endParaRPr b="1" sz="1200">
              <a:solidFill>
                <a:schemeClr val="dk1"/>
              </a:solidFill>
              <a:latin typeface="Cairo"/>
              <a:ea typeface="Cairo"/>
              <a:cs typeface="Cairo"/>
              <a:sym typeface="Cairo"/>
            </a:endParaRPr>
          </a:p>
        </p:txBody>
      </p:sp>
      <p:sp>
        <p:nvSpPr>
          <p:cNvPr id="415" name="Google Shape;415;p33"/>
          <p:cNvSpPr/>
          <p:nvPr/>
        </p:nvSpPr>
        <p:spPr>
          <a:xfrm>
            <a:off x="7305000" y="2714875"/>
            <a:ext cx="237000" cy="29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16" name="Google Shape;416;p33"/>
          <p:cNvSpPr txBox="1"/>
          <p:nvPr/>
        </p:nvSpPr>
        <p:spPr>
          <a:xfrm flipH="1">
            <a:off x="6517350" y="3087475"/>
            <a:ext cx="18123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iro"/>
                <a:ea typeface="Cairo"/>
                <a:cs typeface="Cairo"/>
                <a:sym typeface="Cairo"/>
              </a:rPr>
              <a:t>Transaction Date (Object) -&gt; Date</a:t>
            </a:r>
            <a:endParaRPr b="1" sz="1200">
              <a:solidFill>
                <a:schemeClr val="dk1"/>
              </a:solidFill>
              <a:latin typeface="Cairo"/>
              <a:ea typeface="Cairo"/>
              <a:cs typeface="Cairo"/>
              <a:sym typeface="Cairo"/>
            </a:endParaRPr>
          </a:p>
        </p:txBody>
      </p:sp>
      <p:sp>
        <p:nvSpPr>
          <p:cNvPr id="417" name="Google Shape;417;p33"/>
          <p:cNvSpPr/>
          <p:nvPr/>
        </p:nvSpPr>
        <p:spPr>
          <a:xfrm>
            <a:off x="1092950" y="4145350"/>
            <a:ext cx="1080000" cy="447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212121"/>
                </a:solidFill>
                <a:latin typeface="Cairo"/>
                <a:ea typeface="Cairo"/>
                <a:cs typeface="Cairo"/>
                <a:sym typeface="Cairo"/>
              </a:rPr>
              <a:t>50.000 </a:t>
            </a:r>
            <a:endParaRPr b="1" sz="1000">
              <a:solidFill>
                <a:srgbClr val="212121"/>
              </a:solidFill>
              <a:latin typeface="Cairo"/>
              <a:ea typeface="Cairo"/>
              <a:cs typeface="Cairo"/>
              <a:sym typeface="Cairo"/>
            </a:endParaRPr>
          </a:p>
          <a:p>
            <a:pPr indent="0" lvl="0" marL="0" rtl="0" algn="ctr">
              <a:spcBef>
                <a:spcPts val="0"/>
              </a:spcBef>
              <a:spcAft>
                <a:spcPts val="0"/>
              </a:spcAft>
              <a:buNone/>
            </a:pPr>
            <a:r>
              <a:rPr b="1" lang="en" sz="1000">
                <a:solidFill>
                  <a:srgbClr val="212121"/>
                </a:solidFill>
                <a:latin typeface="Cairo"/>
                <a:ea typeface="Cairo"/>
                <a:cs typeface="Cairo"/>
                <a:sym typeface="Cairo"/>
              </a:rPr>
              <a:t>Data Transaksi</a:t>
            </a:r>
            <a:endParaRPr b="1" sz="1000">
              <a:solidFill>
                <a:srgbClr val="212121"/>
              </a:solidFill>
              <a:latin typeface="Cairo"/>
              <a:ea typeface="Cairo"/>
              <a:cs typeface="Cairo"/>
              <a:sym typeface="Cairo"/>
            </a:endParaRPr>
          </a:p>
        </p:txBody>
      </p:sp>
      <p:sp>
        <p:nvSpPr>
          <p:cNvPr id="418" name="Google Shape;418;p33"/>
          <p:cNvSpPr/>
          <p:nvPr/>
        </p:nvSpPr>
        <p:spPr>
          <a:xfrm>
            <a:off x="2804150" y="4145350"/>
            <a:ext cx="1080000" cy="447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212121"/>
                </a:solidFill>
                <a:latin typeface="Cairo"/>
                <a:ea typeface="Cairo"/>
                <a:cs typeface="Cairo"/>
                <a:sym typeface="Cairo"/>
              </a:rPr>
              <a:t>50.000 </a:t>
            </a:r>
            <a:endParaRPr b="1" sz="1000">
              <a:solidFill>
                <a:srgbClr val="212121"/>
              </a:solidFill>
              <a:latin typeface="Cairo"/>
              <a:ea typeface="Cairo"/>
              <a:cs typeface="Cairo"/>
              <a:sym typeface="Cairo"/>
            </a:endParaRPr>
          </a:p>
          <a:p>
            <a:pPr indent="0" lvl="0" marL="0" rtl="0" algn="ctr">
              <a:spcBef>
                <a:spcPts val="0"/>
              </a:spcBef>
              <a:spcAft>
                <a:spcPts val="0"/>
              </a:spcAft>
              <a:buNone/>
            </a:pPr>
            <a:r>
              <a:rPr b="1" lang="en" sz="1000">
                <a:solidFill>
                  <a:srgbClr val="212121"/>
                </a:solidFill>
                <a:latin typeface="Cairo"/>
                <a:ea typeface="Cairo"/>
                <a:cs typeface="Cairo"/>
                <a:sym typeface="Cairo"/>
              </a:rPr>
              <a:t>Bersih</a:t>
            </a:r>
            <a:endParaRPr b="1" sz="1000">
              <a:solidFill>
                <a:srgbClr val="212121"/>
              </a:solidFill>
              <a:latin typeface="Cairo"/>
              <a:ea typeface="Cairo"/>
              <a:cs typeface="Cairo"/>
              <a:sym typeface="Cairo"/>
            </a:endParaRPr>
          </a:p>
        </p:txBody>
      </p:sp>
      <p:sp>
        <p:nvSpPr>
          <p:cNvPr id="419" name="Google Shape;419;p33"/>
          <p:cNvSpPr/>
          <p:nvPr/>
        </p:nvSpPr>
        <p:spPr>
          <a:xfrm>
            <a:off x="4691950" y="4145350"/>
            <a:ext cx="1080000" cy="447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212121"/>
                </a:solidFill>
                <a:latin typeface="Cairo"/>
                <a:ea typeface="Cairo"/>
                <a:cs typeface="Cairo"/>
                <a:sym typeface="Cairo"/>
              </a:rPr>
              <a:t>50.000 </a:t>
            </a:r>
            <a:endParaRPr b="1" sz="1000">
              <a:solidFill>
                <a:srgbClr val="212121"/>
              </a:solidFill>
              <a:latin typeface="Cairo"/>
              <a:ea typeface="Cairo"/>
              <a:cs typeface="Cairo"/>
              <a:sym typeface="Cairo"/>
            </a:endParaRPr>
          </a:p>
          <a:p>
            <a:pPr indent="0" lvl="0" marL="0" rtl="0" algn="ctr">
              <a:spcBef>
                <a:spcPts val="0"/>
              </a:spcBef>
              <a:spcAft>
                <a:spcPts val="0"/>
              </a:spcAft>
              <a:buNone/>
            </a:pPr>
            <a:r>
              <a:rPr b="1" lang="en" sz="1000">
                <a:solidFill>
                  <a:srgbClr val="212121"/>
                </a:solidFill>
                <a:latin typeface="Cairo"/>
                <a:ea typeface="Cairo"/>
                <a:cs typeface="Cairo"/>
                <a:sym typeface="Cairo"/>
              </a:rPr>
              <a:t>Final Data</a:t>
            </a:r>
            <a:endParaRPr b="1" sz="1000">
              <a:solidFill>
                <a:srgbClr val="212121"/>
              </a:solidFill>
              <a:latin typeface="Cairo"/>
              <a:ea typeface="Cairo"/>
              <a:cs typeface="Cairo"/>
              <a:sym typeface="Cairo"/>
            </a:endParaRPr>
          </a:p>
        </p:txBody>
      </p:sp>
      <p:sp>
        <p:nvSpPr>
          <p:cNvPr id="420" name="Google Shape;420;p33"/>
          <p:cNvSpPr/>
          <p:nvPr/>
        </p:nvSpPr>
        <p:spPr>
          <a:xfrm rot="-5400000">
            <a:off x="2370050" y="4221100"/>
            <a:ext cx="237000" cy="296400"/>
          </a:xfrm>
          <a:prstGeom prst="downArrow">
            <a:avLst>
              <a:gd fmla="val 50000" name="adj1"/>
              <a:gd fmla="val 50000" name="adj2"/>
            </a:avLst>
          </a:prstGeom>
          <a:solidFill>
            <a:srgbClr val="213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21" name="Google Shape;421;p33"/>
          <p:cNvSpPr/>
          <p:nvPr/>
        </p:nvSpPr>
        <p:spPr>
          <a:xfrm rot="-5400000">
            <a:off x="4169550" y="4221100"/>
            <a:ext cx="237000" cy="296400"/>
          </a:xfrm>
          <a:prstGeom prst="downArrow">
            <a:avLst>
              <a:gd fmla="val 50000" name="adj1"/>
              <a:gd fmla="val 50000" name="adj2"/>
            </a:avLst>
          </a:prstGeom>
          <a:solidFill>
            <a:srgbClr val="213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422" name="Google Shape;422;p33"/>
          <p:cNvSpPr txBox="1"/>
          <p:nvPr>
            <p:ph idx="1" type="subTitle"/>
          </p:nvPr>
        </p:nvSpPr>
        <p:spPr>
          <a:xfrm>
            <a:off x="6517350" y="4130800"/>
            <a:ext cx="16221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Tools : </a:t>
            </a:r>
            <a:r>
              <a:rPr lang="en" u="sng">
                <a:solidFill>
                  <a:schemeClr val="accent1"/>
                </a:solidFill>
                <a:hlinkClick r:id="rId3">
                  <a:extLst>
                    <a:ext uri="{A12FA001-AC4F-418D-AE19-62706E023703}">
                      <ahyp:hlinkClr val="tx"/>
                    </a:ext>
                  </a:extLst>
                </a:hlinkClick>
              </a:rPr>
              <a:t>Google Colab</a:t>
            </a:r>
            <a:r>
              <a:rPr lang="en"/>
              <a:t>, </a:t>
            </a:r>
            <a:r>
              <a:rPr lang="en" u="sng">
                <a:solidFill>
                  <a:schemeClr val="accent1"/>
                </a:solidFill>
                <a:hlinkClick r:id="rId4">
                  <a:extLst>
                    <a:ext uri="{A12FA001-AC4F-418D-AE19-62706E023703}">
                      <ahyp:hlinkClr val="tx"/>
                    </a:ext>
                  </a:extLst>
                </a:hlinkClick>
              </a:rPr>
              <a:t>Power Bi</a:t>
            </a:r>
            <a:endParaRPr sz="1100">
              <a:solidFill>
                <a:schemeClr val="accent1"/>
              </a:solidFill>
            </a:endParaRPr>
          </a:p>
          <a:p>
            <a:pPr indent="0" lvl="0" marL="0" rtl="0" algn="l">
              <a:spcBef>
                <a:spcPts val="1000"/>
              </a:spcBef>
              <a:spcAft>
                <a:spcPts val="0"/>
              </a:spcAft>
              <a:buNone/>
            </a:pPr>
            <a:r>
              <a:t/>
            </a:r>
            <a:endParaRPr sz="1100"/>
          </a:p>
          <a:p>
            <a:pPr indent="0" lvl="0" marL="0" rtl="0" algn="l">
              <a:spcBef>
                <a:spcPts val="1000"/>
              </a:spcBef>
              <a:spcAft>
                <a:spcPts val="1000"/>
              </a:spcAft>
              <a:buNone/>
            </a:pPr>
            <a:r>
              <a:t/>
            </a:r>
            <a:endParaRPr/>
          </a:p>
        </p:txBody>
      </p:sp>
      <p:pic>
        <p:nvPicPr>
          <p:cNvPr id="423" name="Google Shape;423;p33"/>
          <p:cNvPicPr preferRelativeResize="0"/>
          <p:nvPr/>
        </p:nvPicPr>
        <p:blipFill>
          <a:blip r:embed="rId5">
            <a:alphaModFix/>
          </a:blip>
          <a:stretch>
            <a:fillRect/>
          </a:stretch>
        </p:blipFill>
        <p:spPr>
          <a:xfrm>
            <a:off x="264300" y="171650"/>
            <a:ext cx="807526" cy="24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4"/>
          <p:cNvSpPr txBox="1"/>
          <p:nvPr>
            <p:ph type="title"/>
          </p:nvPr>
        </p:nvSpPr>
        <p:spPr>
          <a:xfrm>
            <a:off x="542800" y="521225"/>
            <a:ext cx="303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Temuan dan Hasil</a:t>
            </a:r>
            <a:endParaRPr sz="2200"/>
          </a:p>
        </p:txBody>
      </p:sp>
      <p:sp>
        <p:nvSpPr>
          <p:cNvPr id="429" name="Google Shape;429;p34"/>
          <p:cNvSpPr/>
          <p:nvPr/>
        </p:nvSpPr>
        <p:spPr>
          <a:xfrm>
            <a:off x="3586700" y="157227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nvSpPr>
        <p:spPr>
          <a:xfrm>
            <a:off x="847600" y="1221675"/>
            <a:ext cx="155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Recency Score</a:t>
            </a:r>
            <a:endParaRPr b="1">
              <a:latin typeface="Space Grotesk"/>
              <a:ea typeface="Space Grotesk"/>
              <a:cs typeface="Space Grotesk"/>
              <a:sym typeface="Space Grotesk"/>
            </a:endParaRPr>
          </a:p>
          <a:p>
            <a:pPr indent="0" lvl="0" marL="0" rtl="0" algn="l">
              <a:spcBef>
                <a:spcPts val="0"/>
              </a:spcBef>
              <a:spcAft>
                <a:spcPts val="0"/>
              </a:spcAft>
              <a:buNone/>
            </a:pPr>
            <a:r>
              <a:t/>
            </a:r>
            <a:endParaRPr b="1">
              <a:latin typeface="Space Grotesk"/>
              <a:ea typeface="Space Grotesk"/>
              <a:cs typeface="Space Grotesk"/>
              <a:sym typeface="Space Grotesk"/>
            </a:endParaRPr>
          </a:p>
          <a:p>
            <a:pPr indent="0" lvl="0" marL="0" rtl="0" algn="l">
              <a:spcBef>
                <a:spcPts val="0"/>
              </a:spcBef>
              <a:spcAft>
                <a:spcPts val="0"/>
              </a:spcAft>
              <a:buNone/>
            </a:pPr>
            <a:r>
              <a:rPr lang="en">
                <a:latin typeface="Space Grotesk"/>
                <a:ea typeface="Space Grotesk"/>
                <a:cs typeface="Space Grotesk"/>
                <a:sym typeface="Space Grotesk"/>
              </a:rPr>
              <a:t>Recency Cutoff</a:t>
            </a:r>
            <a:endParaRPr>
              <a:latin typeface="Space Grotesk"/>
              <a:ea typeface="Space Grotesk"/>
              <a:cs typeface="Space Grotesk"/>
              <a:sym typeface="Space Grotesk"/>
            </a:endParaRPr>
          </a:p>
        </p:txBody>
      </p:sp>
      <p:sp>
        <p:nvSpPr>
          <p:cNvPr id="431" name="Google Shape;431;p34"/>
          <p:cNvSpPr txBox="1"/>
          <p:nvPr/>
        </p:nvSpPr>
        <p:spPr>
          <a:xfrm>
            <a:off x="847600" y="2349939"/>
            <a:ext cx="177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Frequency</a:t>
            </a:r>
            <a:r>
              <a:rPr b="1" lang="en">
                <a:latin typeface="Space Grotesk"/>
                <a:ea typeface="Space Grotesk"/>
                <a:cs typeface="Space Grotesk"/>
                <a:sym typeface="Space Grotesk"/>
              </a:rPr>
              <a:t> Score</a:t>
            </a:r>
            <a:endParaRPr b="1">
              <a:latin typeface="Space Grotesk"/>
              <a:ea typeface="Space Grotesk"/>
              <a:cs typeface="Space Grotesk"/>
              <a:sym typeface="Space Grotesk"/>
            </a:endParaRPr>
          </a:p>
          <a:p>
            <a:pPr indent="0" lvl="0" marL="0" rtl="0" algn="l">
              <a:spcBef>
                <a:spcPts val="0"/>
              </a:spcBef>
              <a:spcAft>
                <a:spcPts val="0"/>
              </a:spcAft>
              <a:buNone/>
            </a:pPr>
            <a:r>
              <a:t/>
            </a:r>
            <a:endParaRPr>
              <a:latin typeface="Space Grotesk"/>
              <a:ea typeface="Space Grotesk"/>
              <a:cs typeface="Space Grotesk"/>
              <a:sym typeface="Space Grotesk"/>
            </a:endParaRPr>
          </a:p>
          <a:p>
            <a:pPr indent="0" lvl="0" marL="0" rtl="0" algn="l">
              <a:spcBef>
                <a:spcPts val="0"/>
              </a:spcBef>
              <a:spcAft>
                <a:spcPts val="0"/>
              </a:spcAft>
              <a:buNone/>
            </a:pPr>
            <a:r>
              <a:rPr lang="en">
                <a:latin typeface="Space Grotesk"/>
                <a:ea typeface="Space Grotesk"/>
                <a:cs typeface="Space Grotesk"/>
                <a:sym typeface="Space Grotesk"/>
              </a:rPr>
              <a:t>Frequency</a:t>
            </a:r>
            <a:r>
              <a:rPr lang="en">
                <a:latin typeface="Space Grotesk"/>
                <a:ea typeface="Space Grotesk"/>
                <a:cs typeface="Space Grotesk"/>
                <a:sym typeface="Space Grotesk"/>
              </a:rPr>
              <a:t> Cutoff</a:t>
            </a:r>
            <a:endParaRPr>
              <a:latin typeface="Space Grotesk"/>
              <a:ea typeface="Space Grotesk"/>
              <a:cs typeface="Space Grotesk"/>
              <a:sym typeface="Space Grotesk"/>
            </a:endParaRPr>
          </a:p>
        </p:txBody>
      </p:sp>
      <p:sp>
        <p:nvSpPr>
          <p:cNvPr id="432" name="Google Shape;432;p34"/>
          <p:cNvSpPr txBox="1"/>
          <p:nvPr/>
        </p:nvSpPr>
        <p:spPr>
          <a:xfrm>
            <a:off x="847600" y="3426433"/>
            <a:ext cx="171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Monetary </a:t>
            </a:r>
            <a:r>
              <a:rPr b="1" lang="en">
                <a:latin typeface="Space Grotesk"/>
                <a:ea typeface="Space Grotesk"/>
                <a:cs typeface="Space Grotesk"/>
                <a:sym typeface="Space Grotesk"/>
              </a:rPr>
              <a:t>Score</a:t>
            </a:r>
            <a:endParaRPr b="1">
              <a:latin typeface="Space Grotesk"/>
              <a:ea typeface="Space Grotesk"/>
              <a:cs typeface="Space Grotesk"/>
              <a:sym typeface="Space Grotesk"/>
            </a:endParaRPr>
          </a:p>
          <a:p>
            <a:pPr indent="0" lvl="0" marL="0" rtl="0" algn="l">
              <a:spcBef>
                <a:spcPts val="0"/>
              </a:spcBef>
              <a:spcAft>
                <a:spcPts val="0"/>
              </a:spcAft>
              <a:buNone/>
            </a:pPr>
            <a:r>
              <a:t/>
            </a:r>
            <a:endParaRPr>
              <a:latin typeface="Space Grotesk"/>
              <a:ea typeface="Space Grotesk"/>
              <a:cs typeface="Space Grotesk"/>
              <a:sym typeface="Space Grotesk"/>
            </a:endParaRPr>
          </a:p>
          <a:p>
            <a:pPr indent="0" lvl="0" marL="0" rtl="0" algn="l">
              <a:spcBef>
                <a:spcPts val="0"/>
              </a:spcBef>
              <a:spcAft>
                <a:spcPts val="0"/>
              </a:spcAft>
              <a:buNone/>
            </a:pPr>
            <a:r>
              <a:rPr lang="en">
                <a:latin typeface="Space Grotesk"/>
                <a:ea typeface="Space Grotesk"/>
                <a:cs typeface="Space Grotesk"/>
                <a:sym typeface="Space Grotesk"/>
              </a:rPr>
              <a:t>Monetary Cutoff</a:t>
            </a:r>
            <a:endParaRPr>
              <a:latin typeface="Space Grotesk"/>
              <a:ea typeface="Space Grotesk"/>
              <a:cs typeface="Space Grotesk"/>
              <a:sym typeface="Space Grotesk"/>
            </a:endParaRPr>
          </a:p>
        </p:txBody>
      </p:sp>
      <p:cxnSp>
        <p:nvCxnSpPr>
          <p:cNvPr id="433" name="Google Shape;433;p34"/>
          <p:cNvCxnSpPr>
            <a:endCxn id="429" idx="2"/>
          </p:cNvCxnSpPr>
          <p:nvPr/>
        </p:nvCxnSpPr>
        <p:spPr>
          <a:xfrm>
            <a:off x="2848700" y="1660475"/>
            <a:ext cx="738000" cy="0"/>
          </a:xfrm>
          <a:prstGeom prst="straightConnector1">
            <a:avLst/>
          </a:prstGeom>
          <a:noFill/>
          <a:ln cap="flat" cmpd="sng" w="9525">
            <a:solidFill>
              <a:schemeClr val="dk1"/>
            </a:solidFill>
            <a:prstDash val="solid"/>
            <a:round/>
            <a:headEnd len="med" w="med" type="none"/>
            <a:tailEnd len="med" w="med" type="none"/>
          </a:ln>
        </p:spPr>
      </p:cxnSp>
      <p:sp>
        <p:nvSpPr>
          <p:cNvPr id="434" name="Google Shape;434;p34"/>
          <p:cNvSpPr txBox="1"/>
          <p:nvPr/>
        </p:nvSpPr>
        <p:spPr>
          <a:xfrm>
            <a:off x="3058103" y="1260275"/>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5</a:t>
            </a:r>
            <a:endParaRPr b="1">
              <a:latin typeface="Space Grotesk"/>
              <a:ea typeface="Space Grotesk"/>
              <a:cs typeface="Space Grotesk"/>
              <a:sym typeface="Space Grotesk"/>
            </a:endParaRPr>
          </a:p>
        </p:txBody>
      </p:sp>
      <p:sp>
        <p:nvSpPr>
          <p:cNvPr id="435" name="Google Shape;435;p34"/>
          <p:cNvSpPr txBox="1"/>
          <p:nvPr/>
        </p:nvSpPr>
        <p:spPr>
          <a:xfrm>
            <a:off x="3389625" y="1764200"/>
            <a:ext cx="65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6 hari</a:t>
            </a:r>
            <a:endParaRPr sz="800">
              <a:latin typeface="Space Grotesk"/>
              <a:ea typeface="Space Grotesk"/>
              <a:cs typeface="Space Grotesk"/>
              <a:sym typeface="Space Grotesk"/>
            </a:endParaRPr>
          </a:p>
        </p:txBody>
      </p:sp>
      <p:grpSp>
        <p:nvGrpSpPr>
          <p:cNvPr id="436" name="Google Shape;436;p34"/>
          <p:cNvGrpSpPr/>
          <p:nvPr/>
        </p:nvGrpSpPr>
        <p:grpSpPr>
          <a:xfrm rot="10800000">
            <a:off x="7298660" y="648457"/>
            <a:ext cx="1135349" cy="667574"/>
            <a:chOff x="4756975" y="2341800"/>
            <a:chExt cx="91975" cy="51925"/>
          </a:xfrm>
        </p:grpSpPr>
        <p:sp>
          <p:nvSpPr>
            <p:cNvPr id="437" name="Google Shape;437;p3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01CFE6">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7" name="Google Shape;457;p34"/>
          <p:cNvCxnSpPr/>
          <p:nvPr/>
        </p:nvCxnSpPr>
        <p:spPr>
          <a:xfrm>
            <a:off x="3763100" y="1662635"/>
            <a:ext cx="738000" cy="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34"/>
          <p:cNvSpPr/>
          <p:nvPr/>
        </p:nvSpPr>
        <p:spPr>
          <a:xfrm>
            <a:off x="4497570" y="1572275"/>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34"/>
          <p:cNvCxnSpPr/>
          <p:nvPr/>
        </p:nvCxnSpPr>
        <p:spPr>
          <a:xfrm>
            <a:off x="4673970" y="1662635"/>
            <a:ext cx="738000" cy="0"/>
          </a:xfrm>
          <a:prstGeom prst="straightConnector1">
            <a:avLst/>
          </a:prstGeom>
          <a:noFill/>
          <a:ln cap="flat" cmpd="sng" w="9525">
            <a:solidFill>
              <a:schemeClr val="dk1"/>
            </a:solidFill>
            <a:prstDash val="solid"/>
            <a:round/>
            <a:headEnd len="med" w="med" type="none"/>
            <a:tailEnd len="med" w="med" type="none"/>
          </a:ln>
        </p:spPr>
      </p:cxnSp>
      <p:sp>
        <p:nvSpPr>
          <p:cNvPr id="460" name="Google Shape;460;p34"/>
          <p:cNvSpPr/>
          <p:nvPr/>
        </p:nvSpPr>
        <p:spPr>
          <a:xfrm>
            <a:off x="5408442" y="157227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34"/>
          <p:cNvCxnSpPr/>
          <p:nvPr/>
        </p:nvCxnSpPr>
        <p:spPr>
          <a:xfrm>
            <a:off x="5584842" y="1662630"/>
            <a:ext cx="738000" cy="0"/>
          </a:xfrm>
          <a:prstGeom prst="straightConnector1">
            <a:avLst/>
          </a:prstGeom>
          <a:noFill/>
          <a:ln cap="flat" cmpd="sng" w="9525">
            <a:solidFill>
              <a:schemeClr val="dk1"/>
            </a:solidFill>
            <a:prstDash val="solid"/>
            <a:round/>
            <a:headEnd len="med" w="med" type="none"/>
            <a:tailEnd len="med" w="med" type="none"/>
          </a:ln>
        </p:spPr>
      </p:cxnSp>
      <p:sp>
        <p:nvSpPr>
          <p:cNvPr id="462" name="Google Shape;462;p34"/>
          <p:cNvSpPr txBox="1"/>
          <p:nvPr/>
        </p:nvSpPr>
        <p:spPr>
          <a:xfrm>
            <a:off x="3967163" y="1262425"/>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4</a:t>
            </a:r>
            <a:endParaRPr b="1">
              <a:latin typeface="Space Grotesk"/>
              <a:ea typeface="Space Grotesk"/>
              <a:cs typeface="Space Grotesk"/>
              <a:sym typeface="Space Grotesk"/>
            </a:endParaRPr>
          </a:p>
        </p:txBody>
      </p:sp>
      <p:sp>
        <p:nvSpPr>
          <p:cNvPr id="463" name="Google Shape;463;p34"/>
          <p:cNvSpPr txBox="1"/>
          <p:nvPr/>
        </p:nvSpPr>
        <p:spPr>
          <a:xfrm>
            <a:off x="4875384" y="1262425"/>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3</a:t>
            </a:r>
            <a:endParaRPr b="1">
              <a:latin typeface="Space Grotesk"/>
              <a:ea typeface="Space Grotesk"/>
              <a:cs typeface="Space Grotesk"/>
              <a:sym typeface="Space Grotesk"/>
            </a:endParaRPr>
          </a:p>
        </p:txBody>
      </p:sp>
      <p:sp>
        <p:nvSpPr>
          <p:cNvPr id="464" name="Google Shape;464;p34"/>
          <p:cNvSpPr txBox="1"/>
          <p:nvPr/>
        </p:nvSpPr>
        <p:spPr>
          <a:xfrm>
            <a:off x="5791056" y="1262425"/>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2</a:t>
            </a:r>
            <a:endParaRPr b="1">
              <a:latin typeface="Space Grotesk"/>
              <a:ea typeface="Space Grotesk"/>
              <a:cs typeface="Space Grotesk"/>
              <a:sym typeface="Space Grotesk"/>
            </a:endParaRPr>
          </a:p>
        </p:txBody>
      </p:sp>
      <p:sp>
        <p:nvSpPr>
          <p:cNvPr id="465" name="Google Shape;465;p34"/>
          <p:cNvSpPr/>
          <p:nvPr/>
        </p:nvSpPr>
        <p:spPr>
          <a:xfrm>
            <a:off x="6319317" y="157442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34"/>
          <p:cNvCxnSpPr/>
          <p:nvPr/>
        </p:nvCxnSpPr>
        <p:spPr>
          <a:xfrm>
            <a:off x="6495717" y="1664780"/>
            <a:ext cx="738000" cy="0"/>
          </a:xfrm>
          <a:prstGeom prst="straightConnector1">
            <a:avLst/>
          </a:prstGeom>
          <a:noFill/>
          <a:ln cap="flat" cmpd="sng" w="9525">
            <a:solidFill>
              <a:schemeClr val="dk1"/>
            </a:solidFill>
            <a:prstDash val="solid"/>
            <a:round/>
            <a:headEnd len="med" w="med" type="none"/>
            <a:tailEnd len="med" w="med" type="none"/>
          </a:ln>
        </p:spPr>
      </p:cxnSp>
      <p:sp>
        <p:nvSpPr>
          <p:cNvPr id="467" name="Google Shape;467;p34"/>
          <p:cNvSpPr txBox="1"/>
          <p:nvPr/>
        </p:nvSpPr>
        <p:spPr>
          <a:xfrm>
            <a:off x="6641850" y="1273750"/>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1</a:t>
            </a:r>
            <a:endParaRPr b="1">
              <a:latin typeface="Space Grotesk"/>
              <a:ea typeface="Space Grotesk"/>
              <a:cs typeface="Space Grotesk"/>
              <a:sym typeface="Space Grotesk"/>
            </a:endParaRPr>
          </a:p>
        </p:txBody>
      </p:sp>
      <p:sp>
        <p:nvSpPr>
          <p:cNvPr id="468" name="Google Shape;468;p34"/>
          <p:cNvSpPr txBox="1"/>
          <p:nvPr/>
        </p:nvSpPr>
        <p:spPr>
          <a:xfrm>
            <a:off x="4339600" y="1772925"/>
            <a:ext cx="65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14</a:t>
            </a:r>
            <a:r>
              <a:rPr lang="en" sz="800">
                <a:latin typeface="Space Grotesk"/>
                <a:ea typeface="Space Grotesk"/>
                <a:cs typeface="Space Grotesk"/>
                <a:sym typeface="Space Grotesk"/>
              </a:rPr>
              <a:t> hari</a:t>
            </a:r>
            <a:endParaRPr sz="800">
              <a:latin typeface="Space Grotesk"/>
              <a:ea typeface="Space Grotesk"/>
              <a:cs typeface="Space Grotesk"/>
              <a:sym typeface="Space Grotesk"/>
            </a:endParaRPr>
          </a:p>
        </p:txBody>
      </p:sp>
      <p:sp>
        <p:nvSpPr>
          <p:cNvPr id="469" name="Google Shape;469;p34"/>
          <p:cNvSpPr txBox="1"/>
          <p:nvPr/>
        </p:nvSpPr>
        <p:spPr>
          <a:xfrm>
            <a:off x="5244350" y="1772925"/>
            <a:ext cx="65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26</a:t>
            </a:r>
            <a:r>
              <a:rPr lang="en" sz="800">
                <a:latin typeface="Space Grotesk"/>
                <a:ea typeface="Space Grotesk"/>
                <a:cs typeface="Space Grotesk"/>
                <a:sym typeface="Space Grotesk"/>
              </a:rPr>
              <a:t> hari</a:t>
            </a:r>
            <a:endParaRPr sz="800">
              <a:latin typeface="Space Grotesk"/>
              <a:ea typeface="Space Grotesk"/>
              <a:cs typeface="Space Grotesk"/>
              <a:sym typeface="Space Grotesk"/>
            </a:endParaRPr>
          </a:p>
        </p:txBody>
      </p:sp>
      <p:sp>
        <p:nvSpPr>
          <p:cNvPr id="470" name="Google Shape;470;p34"/>
          <p:cNvSpPr txBox="1"/>
          <p:nvPr/>
        </p:nvSpPr>
        <p:spPr>
          <a:xfrm>
            <a:off x="6155225" y="1774000"/>
            <a:ext cx="65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47 </a:t>
            </a:r>
            <a:r>
              <a:rPr lang="en" sz="800">
                <a:latin typeface="Space Grotesk"/>
                <a:ea typeface="Space Grotesk"/>
                <a:cs typeface="Space Grotesk"/>
                <a:sym typeface="Space Grotesk"/>
              </a:rPr>
              <a:t>hari</a:t>
            </a:r>
            <a:endParaRPr sz="800">
              <a:latin typeface="Space Grotesk"/>
              <a:ea typeface="Space Grotesk"/>
              <a:cs typeface="Space Grotesk"/>
              <a:sym typeface="Space Grotesk"/>
            </a:endParaRPr>
          </a:p>
        </p:txBody>
      </p:sp>
      <p:sp>
        <p:nvSpPr>
          <p:cNvPr id="471" name="Google Shape;471;p34"/>
          <p:cNvSpPr/>
          <p:nvPr/>
        </p:nvSpPr>
        <p:spPr>
          <a:xfrm>
            <a:off x="3588463" y="2701339"/>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34"/>
          <p:cNvCxnSpPr>
            <a:endCxn id="471" idx="2"/>
          </p:cNvCxnSpPr>
          <p:nvPr/>
        </p:nvCxnSpPr>
        <p:spPr>
          <a:xfrm>
            <a:off x="2850463" y="2789539"/>
            <a:ext cx="738000" cy="0"/>
          </a:xfrm>
          <a:prstGeom prst="straightConnector1">
            <a:avLst/>
          </a:prstGeom>
          <a:noFill/>
          <a:ln cap="flat" cmpd="sng" w="9525">
            <a:solidFill>
              <a:schemeClr val="dk1"/>
            </a:solidFill>
            <a:prstDash val="solid"/>
            <a:round/>
            <a:headEnd len="med" w="med" type="none"/>
            <a:tailEnd len="med" w="med" type="none"/>
          </a:ln>
        </p:spPr>
      </p:cxnSp>
      <p:sp>
        <p:nvSpPr>
          <p:cNvPr id="473" name="Google Shape;473;p34"/>
          <p:cNvSpPr txBox="1"/>
          <p:nvPr/>
        </p:nvSpPr>
        <p:spPr>
          <a:xfrm>
            <a:off x="3065603" y="2389339"/>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1</a:t>
            </a:r>
            <a:endParaRPr b="1">
              <a:latin typeface="Space Grotesk"/>
              <a:ea typeface="Space Grotesk"/>
              <a:cs typeface="Space Grotesk"/>
              <a:sym typeface="Space Grotesk"/>
            </a:endParaRPr>
          </a:p>
        </p:txBody>
      </p:sp>
      <p:sp>
        <p:nvSpPr>
          <p:cNvPr id="474" name="Google Shape;474;p34"/>
          <p:cNvSpPr txBox="1"/>
          <p:nvPr/>
        </p:nvSpPr>
        <p:spPr>
          <a:xfrm>
            <a:off x="3239675" y="2886814"/>
            <a:ext cx="8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20 Transaksi</a:t>
            </a:r>
            <a:endParaRPr sz="800">
              <a:latin typeface="Space Grotesk"/>
              <a:ea typeface="Space Grotesk"/>
              <a:cs typeface="Space Grotesk"/>
              <a:sym typeface="Space Grotesk"/>
            </a:endParaRPr>
          </a:p>
        </p:txBody>
      </p:sp>
      <p:cxnSp>
        <p:nvCxnSpPr>
          <p:cNvPr id="475" name="Google Shape;475;p34"/>
          <p:cNvCxnSpPr/>
          <p:nvPr/>
        </p:nvCxnSpPr>
        <p:spPr>
          <a:xfrm>
            <a:off x="3764863" y="2791699"/>
            <a:ext cx="738000" cy="0"/>
          </a:xfrm>
          <a:prstGeom prst="straightConnector1">
            <a:avLst/>
          </a:prstGeom>
          <a:noFill/>
          <a:ln cap="flat" cmpd="sng" w="9525">
            <a:solidFill>
              <a:schemeClr val="dk1"/>
            </a:solidFill>
            <a:prstDash val="solid"/>
            <a:round/>
            <a:headEnd len="med" w="med" type="none"/>
            <a:tailEnd len="med" w="med" type="none"/>
          </a:ln>
        </p:spPr>
      </p:cxnSp>
      <p:sp>
        <p:nvSpPr>
          <p:cNvPr id="476" name="Google Shape;476;p34"/>
          <p:cNvSpPr/>
          <p:nvPr/>
        </p:nvSpPr>
        <p:spPr>
          <a:xfrm>
            <a:off x="4499332" y="2701339"/>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34"/>
          <p:cNvCxnSpPr/>
          <p:nvPr/>
        </p:nvCxnSpPr>
        <p:spPr>
          <a:xfrm>
            <a:off x="4675732" y="2791699"/>
            <a:ext cx="738000" cy="0"/>
          </a:xfrm>
          <a:prstGeom prst="straightConnector1">
            <a:avLst/>
          </a:prstGeom>
          <a:noFill/>
          <a:ln cap="flat" cmpd="sng" w="9525">
            <a:solidFill>
              <a:schemeClr val="dk1"/>
            </a:solidFill>
            <a:prstDash val="solid"/>
            <a:round/>
            <a:headEnd len="med" w="med" type="none"/>
            <a:tailEnd len="med" w="med" type="none"/>
          </a:ln>
        </p:spPr>
      </p:cxnSp>
      <p:sp>
        <p:nvSpPr>
          <p:cNvPr id="478" name="Google Shape;478;p34"/>
          <p:cNvSpPr/>
          <p:nvPr/>
        </p:nvSpPr>
        <p:spPr>
          <a:xfrm>
            <a:off x="5410205" y="2701334"/>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34"/>
          <p:cNvCxnSpPr/>
          <p:nvPr/>
        </p:nvCxnSpPr>
        <p:spPr>
          <a:xfrm>
            <a:off x="5586605" y="2791694"/>
            <a:ext cx="738000" cy="0"/>
          </a:xfrm>
          <a:prstGeom prst="straightConnector1">
            <a:avLst/>
          </a:prstGeom>
          <a:noFill/>
          <a:ln cap="flat" cmpd="sng" w="9525">
            <a:solidFill>
              <a:schemeClr val="dk1"/>
            </a:solidFill>
            <a:prstDash val="solid"/>
            <a:round/>
            <a:headEnd len="med" w="med" type="none"/>
            <a:tailEnd len="med" w="med" type="none"/>
          </a:ln>
        </p:spPr>
      </p:cxnSp>
      <p:sp>
        <p:nvSpPr>
          <p:cNvPr id="480" name="Google Shape;480;p34"/>
          <p:cNvSpPr txBox="1"/>
          <p:nvPr/>
        </p:nvSpPr>
        <p:spPr>
          <a:xfrm>
            <a:off x="3978795" y="2391489"/>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2</a:t>
            </a:r>
            <a:endParaRPr b="1">
              <a:latin typeface="Space Grotesk"/>
              <a:ea typeface="Space Grotesk"/>
              <a:cs typeface="Space Grotesk"/>
              <a:sym typeface="Space Grotesk"/>
            </a:endParaRPr>
          </a:p>
        </p:txBody>
      </p:sp>
      <p:sp>
        <p:nvSpPr>
          <p:cNvPr id="481" name="Google Shape;481;p34"/>
          <p:cNvSpPr txBox="1"/>
          <p:nvPr/>
        </p:nvSpPr>
        <p:spPr>
          <a:xfrm>
            <a:off x="4881278" y="2391489"/>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3</a:t>
            </a:r>
            <a:endParaRPr b="1">
              <a:latin typeface="Space Grotesk"/>
              <a:ea typeface="Space Grotesk"/>
              <a:cs typeface="Space Grotesk"/>
              <a:sym typeface="Space Grotesk"/>
            </a:endParaRPr>
          </a:p>
        </p:txBody>
      </p:sp>
      <p:sp>
        <p:nvSpPr>
          <p:cNvPr id="482" name="Google Shape;482;p34"/>
          <p:cNvSpPr txBox="1"/>
          <p:nvPr/>
        </p:nvSpPr>
        <p:spPr>
          <a:xfrm>
            <a:off x="5779736" y="2391489"/>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4</a:t>
            </a:r>
            <a:endParaRPr b="1">
              <a:latin typeface="Space Grotesk"/>
              <a:ea typeface="Space Grotesk"/>
              <a:cs typeface="Space Grotesk"/>
              <a:sym typeface="Space Grotesk"/>
            </a:endParaRPr>
          </a:p>
        </p:txBody>
      </p:sp>
      <p:sp>
        <p:nvSpPr>
          <p:cNvPr id="483" name="Google Shape;483;p34"/>
          <p:cNvSpPr/>
          <p:nvPr/>
        </p:nvSpPr>
        <p:spPr>
          <a:xfrm>
            <a:off x="6321080" y="2703484"/>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 name="Google Shape;484;p34"/>
          <p:cNvCxnSpPr/>
          <p:nvPr/>
        </p:nvCxnSpPr>
        <p:spPr>
          <a:xfrm>
            <a:off x="6497480" y="2793844"/>
            <a:ext cx="738000" cy="0"/>
          </a:xfrm>
          <a:prstGeom prst="straightConnector1">
            <a:avLst/>
          </a:prstGeom>
          <a:noFill/>
          <a:ln cap="flat" cmpd="sng" w="9525">
            <a:solidFill>
              <a:schemeClr val="dk1"/>
            </a:solidFill>
            <a:prstDash val="solid"/>
            <a:round/>
            <a:headEnd len="med" w="med" type="none"/>
            <a:tailEnd len="med" w="med" type="none"/>
          </a:ln>
        </p:spPr>
      </p:cxnSp>
      <p:sp>
        <p:nvSpPr>
          <p:cNvPr id="485" name="Google Shape;485;p34"/>
          <p:cNvSpPr txBox="1"/>
          <p:nvPr/>
        </p:nvSpPr>
        <p:spPr>
          <a:xfrm>
            <a:off x="6677241" y="2391489"/>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5</a:t>
            </a:r>
            <a:endParaRPr b="1">
              <a:latin typeface="Space Grotesk"/>
              <a:ea typeface="Space Grotesk"/>
              <a:cs typeface="Space Grotesk"/>
              <a:sym typeface="Space Grotesk"/>
            </a:endParaRPr>
          </a:p>
        </p:txBody>
      </p:sp>
      <p:sp>
        <p:nvSpPr>
          <p:cNvPr id="486" name="Google Shape;486;p34"/>
          <p:cNvSpPr txBox="1"/>
          <p:nvPr/>
        </p:nvSpPr>
        <p:spPr>
          <a:xfrm>
            <a:off x="4232875" y="2886814"/>
            <a:ext cx="8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22 Transaksi</a:t>
            </a:r>
            <a:endParaRPr sz="800">
              <a:latin typeface="Space Grotesk"/>
              <a:ea typeface="Space Grotesk"/>
              <a:cs typeface="Space Grotesk"/>
              <a:sym typeface="Space Grotesk"/>
            </a:endParaRPr>
          </a:p>
        </p:txBody>
      </p:sp>
      <p:sp>
        <p:nvSpPr>
          <p:cNvPr id="487" name="Google Shape;487;p34"/>
          <p:cNvSpPr txBox="1"/>
          <p:nvPr/>
        </p:nvSpPr>
        <p:spPr>
          <a:xfrm>
            <a:off x="5171687" y="2873514"/>
            <a:ext cx="8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25 Transaksi</a:t>
            </a:r>
            <a:endParaRPr sz="800">
              <a:latin typeface="Space Grotesk"/>
              <a:ea typeface="Space Grotesk"/>
              <a:cs typeface="Space Grotesk"/>
              <a:sym typeface="Space Grotesk"/>
            </a:endParaRPr>
          </a:p>
        </p:txBody>
      </p:sp>
      <p:sp>
        <p:nvSpPr>
          <p:cNvPr id="488" name="Google Shape;488;p34"/>
          <p:cNvSpPr txBox="1"/>
          <p:nvPr/>
        </p:nvSpPr>
        <p:spPr>
          <a:xfrm>
            <a:off x="6049187" y="2873514"/>
            <a:ext cx="87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28 </a:t>
            </a:r>
            <a:r>
              <a:rPr lang="en" sz="800">
                <a:latin typeface="Space Grotesk"/>
                <a:ea typeface="Space Grotesk"/>
                <a:cs typeface="Space Grotesk"/>
                <a:sym typeface="Space Grotesk"/>
              </a:rPr>
              <a:t>Transaksi</a:t>
            </a:r>
            <a:endParaRPr sz="800">
              <a:latin typeface="Space Grotesk"/>
              <a:ea typeface="Space Grotesk"/>
              <a:cs typeface="Space Grotesk"/>
              <a:sym typeface="Space Grotesk"/>
            </a:endParaRPr>
          </a:p>
        </p:txBody>
      </p:sp>
      <p:sp>
        <p:nvSpPr>
          <p:cNvPr id="489" name="Google Shape;489;p34"/>
          <p:cNvSpPr/>
          <p:nvPr/>
        </p:nvSpPr>
        <p:spPr>
          <a:xfrm>
            <a:off x="3588463" y="3866658"/>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p34"/>
          <p:cNvCxnSpPr>
            <a:endCxn id="489" idx="2"/>
          </p:cNvCxnSpPr>
          <p:nvPr/>
        </p:nvCxnSpPr>
        <p:spPr>
          <a:xfrm>
            <a:off x="2850463" y="3954858"/>
            <a:ext cx="738000" cy="0"/>
          </a:xfrm>
          <a:prstGeom prst="straightConnector1">
            <a:avLst/>
          </a:prstGeom>
          <a:noFill/>
          <a:ln cap="flat" cmpd="sng" w="9525">
            <a:solidFill>
              <a:schemeClr val="dk1"/>
            </a:solidFill>
            <a:prstDash val="solid"/>
            <a:round/>
            <a:headEnd len="med" w="med" type="none"/>
            <a:tailEnd len="med" w="med" type="none"/>
          </a:ln>
        </p:spPr>
      </p:cxnSp>
      <p:sp>
        <p:nvSpPr>
          <p:cNvPr id="491" name="Google Shape;491;p34"/>
          <p:cNvSpPr txBox="1"/>
          <p:nvPr/>
        </p:nvSpPr>
        <p:spPr>
          <a:xfrm>
            <a:off x="3065603" y="3554658"/>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1</a:t>
            </a:r>
            <a:endParaRPr b="1">
              <a:latin typeface="Space Grotesk"/>
              <a:ea typeface="Space Grotesk"/>
              <a:cs typeface="Space Grotesk"/>
              <a:sym typeface="Space Grotesk"/>
            </a:endParaRPr>
          </a:p>
        </p:txBody>
      </p:sp>
      <p:sp>
        <p:nvSpPr>
          <p:cNvPr id="492" name="Google Shape;492;p34"/>
          <p:cNvSpPr txBox="1"/>
          <p:nvPr/>
        </p:nvSpPr>
        <p:spPr>
          <a:xfrm>
            <a:off x="3391025" y="4048275"/>
            <a:ext cx="57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51 Juta</a:t>
            </a:r>
            <a:endParaRPr sz="800">
              <a:latin typeface="Space Grotesk"/>
              <a:ea typeface="Space Grotesk"/>
              <a:cs typeface="Space Grotesk"/>
              <a:sym typeface="Space Grotesk"/>
            </a:endParaRPr>
          </a:p>
        </p:txBody>
      </p:sp>
      <p:cxnSp>
        <p:nvCxnSpPr>
          <p:cNvPr id="493" name="Google Shape;493;p34"/>
          <p:cNvCxnSpPr/>
          <p:nvPr/>
        </p:nvCxnSpPr>
        <p:spPr>
          <a:xfrm>
            <a:off x="3764863" y="3957018"/>
            <a:ext cx="738000" cy="0"/>
          </a:xfrm>
          <a:prstGeom prst="straightConnector1">
            <a:avLst/>
          </a:prstGeom>
          <a:noFill/>
          <a:ln cap="flat" cmpd="sng" w="9525">
            <a:solidFill>
              <a:schemeClr val="dk1"/>
            </a:solidFill>
            <a:prstDash val="solid"/>
            <a:round/>
            <a:headEnd len="med" w="med" type="none"/>
            <a:tailEnd len="med" w="med" type="none"/>
          </a:ln>
        </p:spPr>
      </p:cxnSp>
      <p:sp>
        <p:nvSpPr>
          <p:cNvPr id="494" name="Google Shape;494;p34"/>
          <p:cNvSpPr/>
          <p:nvPr/>
        </p:nvSpPr>
        <p:spPr>
          <a:xfrm>
            <a:off x="4499332" y="3866658"/>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34"/>
          <p:cNvCxnSpPr/>
          <p:nvPr/>
        </p:nvCxnSpPr>
        <p:spPr>
          <a:xfrm>
            <a:off x="4675732" y="3957018"/>
            <a:ext cx="738000" cy="0"/>
          </a:xfrm>
          <a:prstGeom prst="straightConnector1">
            <a:avLst/>
          </a:prstGeom>
          <a:noFill/>
          <a:ln cap="flat" cmpd="sng" w="9525">
            <a:solidFill>
              <a:schemeClr val="dk1"/>
            </a:solidFill>
            <a:prstDash val="solid"/>
            <a:round/>
            <a:headEnd len="med" w="med" type="none"/>
            <a:tailEnd len="med" w="med" type="none"/>
          </a:ln>
        </p:spPr>
      </p:cxnSp>
      <p:sp>
        <p:nvSpPr>
          <p:cNvPr id="496" name="Google Shape;496;p34"/>
          <p:cNvSpPr/>
          <p:nvPr/>
        </p:nvSpPr>
        <p:spPr>
          <a:xfrm>
            <a:off x="5410205" y="3866653"/>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34"/>
          <p:cNvCxnSpPr/>
          <p:nvPr/>
        </p:nvCxnSpPr>
        <p:spPr>
          <a:xfrm>
            <a:off x="5586605" y="3957013"/>
            <a:ext cx="738000" cy="0"/>
          </a:xfrm>
          <a:prstGeom prst="straightConnector1">
            <a:avLst/>
          </a:prstGeom>
          <a:noFill/>
          <a:ln cap="flat" cmpd="sng" w="9525">
            <a:solidFill>
              <a:schemeClr val="dk1"/>
            </a:solidFill>
            <a:prstDash val="solid"/>
            <a:round/>
            <a:headEnd len="med" w="med" type="none"/>
            <a:tailEnd len="med" w="med" type="none"/>
          </a:ln>
        </p:spPr>
      </p:cxnSp>
      <p:sp>
        <p:nvSpPr>
          <p:cNvPr id="498" name="Google Shape;498;p34"/>
          <p:cNvSpPr txBox="1"/>
          <p:nvPr/>
        </p:nvSpPr>
        <p:spPr>
          <a:xfrm>
            <a:off x="3978795" y="3556808"/>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2</a:t>
            </a:r>
            <a:endParaRPr b="1">
              <a:latin typeface="Space Grotesk"/>
              <a:ea typeface="Space Grotesk"/>
              <a:cs typeface="Space Grotesk"/>
              <a:sym typeface="Space Grotesk"/>
            </a:endParaRPr>
          </a:p>
        </p:txBody>
      </p:sp>
      <p:sp>
        <p:nvSpPr>
          <p:cNvPr id="499" name="Google Shape;499;p34"/>
          <p:cNvSpPr txBox="1"/>
          <p:nvPr/>
        </p:nvSpPr>
        <p:spPr>
          <a:xfrm>
            <a:off x="4881278" y="3556808"/>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3</a:t>
            </a:r>
            <a:endParaRPr b="1">
              <a:latin typeface="Space Grotesk"/>
              <a:ea typeface="Space Grotesk"/>
              <a:cs typeface="Space Grotesk"/>
              <a:sym typeface="Space Grotesk"/>
            </a:endParaRPr>
          </a:p>
        </p:txBody>
      </p:sp>
      <p:sp>
        <p:nvSpPr>
          <p:cNvPr id="500" name="Google Shape;500;p34"/>
          <p:cNvSpPr txBox="1"/>
          <p:nvPr/>
        </p:nvSpPr>
        <p:spPr>
          <a:xfrm>
            <a:off x="5779736" y="3556808"/>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4</a:t>
            </a:r>
            <a:endParaRPr b="1">
              <a:latin typeface="Space Grotesk"/>
              <a:ea typeface="Space Grotesk"/>
              <a:cs typeface="Space Grotesk"/>
              <a:sym typeface="Space Grotesk"/>
            </a:endParaRPr>
          </a:p>
        </p:txBody>
      </p:sp>
      <p:sp>
        <p:nvSpPr>
          <p:cNvPr id="501" name="Google Shape;501;p34"/>
          <p:cNvSpPr/>
          <p:nvPr/>
        </p:nvSpPr>
        <p:spPr>
          <a:xfrm>
            <a:off x="6321080" y="3868803"/>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p34"/>
          <p:cNvCxnSpPr/>
          <p:nvPr/>
        </p:nvCxnSpPr>
        <p:spPr>
          <a:xfrm>
            <a:off x="6497480" y="3959163"/>
            <a:ext cx="738000" cy="0"/>
          </a:xfrm>
          <a:prstGeom prst="straightConnector1">
            <a:avLst/>
          </a:prstGeom>
          <a:noFill/>
          <a:ln cap="flat" cmpd="sng" w="9525">
            <a:solidFill>
              <a:schemeClr val="dk1"/>
            </a:solidFill>
            <a:prstDash val="solid"/>
            <a:round/>
            <a:headEnd len="med" w="med" type="none"/>
            <a:tailEnd len="med" w="med" type="none"/>
          </a:ln>
        </p:spPr>
      </p:cxnSp>
      <p:sp>
        <p:nvSpPr>
          <p:cNvPr id="503" name="Google Shape;503;p34"/>
          <p:cNvSpPr txBox="1"/>
          <p:nvPr/>
        </p:nvSpPr>
        <p:spPr>
          <a:xfrm>
            <a:off x="6696998" y="3556808"/>
            <a:ext cx="3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pace Grotesk"/>
                <a:ea typeface="Space Grotesk"/>
                <a:cs typeface="Space Grotesk"/>
                <a:sym typeface="Space Grotesk"/>
              </a:rPr>
              <a:t>5</a:t>
            </a:r>
            <a:endParaRPr b="1">
              <a:latin typeface="Space Grotesk"/>
              <a:ea typeface="Space Grotesk"/>
              <a:cs typeface="Space Grotesk"/>
              <a:sym typeface="Space Grotesk"/>
            </a:endParaRPr>
          </a:p>
        </p:txBody>
      </p:sp>
      <p:sp>
        <p:nvSpPr>
          <p:cNvPr id="504" name="Google Shape;504;p34"/>
          <p:cNvSpPr txBox="1"/>
          <p:nvPr/>
        </p:nvSpPr>
        <p:spPr>
          <a:xfrm>
            <a:off x="4284600" y="4048275"/>
            <a:ext cx="57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59 Juta</a:t>
            </a:r>
            <a:endParaRPr sz="800">
              <a:latin typeface="Space Grotesk"/>
              <a:ea typeface="Space Grotesk"/>
              <a:cs typeface="Space Grotesk"/>
              <a:sym typeface="Space Grotesk"/>
            </a:endParaRPr>
          </a:p>
        </p:txBody>
      </p:sp>
      <p:sp>
        <p:nvSpPr>
          <p:cNvPr id="505" name="Google Shape;505;p34"/>
          <p:cNvSpPr txBox="1"/>
          <p:nvPr/>
        </p:nvSpPr>
        <p:spPr>
          <a:xfrm>
            <a:off x="5183550" y="4038825"/>
            <a:ext cx="62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66 Juta</a:t>
            </a:r>
            <a:endParaRPr sz="800">
              <a:latin typeface="Space Grotesk"/>
              <a:ea typeface="Space Grotesk"/>
              <a:cs typeface="Space Grotesk"/>
              <a:sym typeface="Space Grotesk"/>
            </a:endParaRPr>
          </a:p>
        </p:txBody>
      </p:sp>
      <p:sp>
        <p:nvSpPr>
          <p:cNvPr id="506" name="Google Shape;506;p34"/>
          <p:cNvSpPr txBox="1"/>
          <p:nvPr/>
        </p:nvSpPr>
        <p:spPr>
          <a:xfrm>
            <a:off x="6120129" y="4048275"/>
            <a:ext cx="574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Space Grotesk"/>
                <a:ea typeface="Space Grotesk"/>
                <a:cs typeface="Space Grotesk"/>
                <a:sym typeface="Space Grotesk"/>
              </a:rPr>
              <a:t>76 Juta</a:t>
            </a:r>
            <a:endParaRPr sz="800">
              <a:latin typeface="Space Grotesk"/>
              <a:ea typeface="Space Grotesk"/>
              <a:cs typeface="Space Grotesk"/>
              <a:sym typeface="Space Grotesk"/>
            </a:endParaRPr>
          </a:p>
        </p:txBody>
      </p:sp>
      <p:cxnSp>
        <p:nvCxnSpPr>
          <p:cNvPr id="507" name="Google Shape;507;p34"/>
          <p:cNvCxnSpPr/>
          <p:nvPr/>
        </p:nvCxnSpPr>
        <p:spPr>
          <a:xfrm flipH="1">
            <a:off x="937375" y="2166770"/>
            <a:ext cx="6882300" cy="13200"/>
          </a:xfrm>
          <a:prstGeom prst="straightConnector1">
            <a:avLst/>
          </a:prstGeom>
          <a:noFill/>
          <a:ln cap="flat" cmpd="sng" w="9525">
            <a:solidFill>
              <a:srgbClr val="9FC5E8"/>
            </a:solidFill>
            <a:prstDash val="dash"/>
            <a:round/>
            <a:headEnd len="med" w="med" type="none"/>
            <a:tailEnd len="med" w="med" type="none"/>
          </a:ln>
        </p:spPr>
      </p:cxnSp>
      <p:cxnSp>
        <p:nvCxnSpPr>
          <p:cNvPr id="508" name="Google Shape;508;p34"/>
          <p:cNvCxnSpPr/>
          <p:nvPr/>
        </p:nvCxnSpPr>
        <p:spPr>
          <a:xfrm flipH="1">
            <a:off x="937375" y="3343743"/>
            <a:ext cx="6882300" cy="13200"/>
          </a:xfrm>
          <a:prstGeom prst="straightConnector1">
            <a:avLst/>
          </a:prstGeom>
          <a:noFill/>
          <a:ln cap="flat" cmpd="sng" w="9525">
            <a:solidFill>
              <a:srgbClr val="9FC5E8"/>
            </a:solidFill>
            <a:prstDash val="dash"/>
            <a:round/>
            <a:headEnd len="med" w="med" type="none"/>
            <a:tailEnd len="med" w="med" type="none"/>
          </a:ln>
        </p:spPr>
      </p:cxnSp>
      <p:pic>
        <p:nvPicPr>
          <p:cNvPr id="509" name="Google Shape;509;p34"/>
          <p:cNvPicPr preferRelativeResize="0"/>
          <p:nvPr/>
        </p:nvPicPr>
        <p:blipFill>
          <a:blip r:embed="rId3">
            <a:alphaModFix/>
          </a:blip>
          <a:stretch>
            <a:fillRect/>
          </a:stretch>
        </p:blipFill>
        <p:spPr>
          <a:xfrm>
            <a:off x="264300" y="171650"/>
            <a:ext cx="807526" cy="24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